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831AF-2367-B9CE-467F-CBA7A2CB8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D3A654-DC4F-7C1C-BEB4-8DE599E18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ED541-A9DF-9B75-460F-13889F8C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1518B-BB24-EC5A-A08C-3094D947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3C1853-D4D5-5860-2BDB-9AA1D51C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39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3B521-9D13-F63E-558F-A1CDDE6D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FE1813-20F7-0B80-3E89-134BC46E9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B499CF-ADFB-2837-ADC6-B2B68F0B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901E11-337C-2BC1-EEA0-A5BC04CE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EB2D4-721B-E0F4-81A0-DB2CE1BE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7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5ACB13-AD07-64C5-C77B-42DD32D26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4E3433-5B9F-D642-FCA9-CCE2C33AE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F04CF8-8C10-D9D8-E236-F6B25134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57324-B621-03B6-F945-4A376620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8FB17-D75C-885D-1CC3-4ABD1C3A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49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5A593-AFAB-F4E9-6A55-3BBBB177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17BC23-52C2-C6C7-D8B2-4376CB6EC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5A9641-69F8-D712-1D7A-6B2BDF7A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54C5E8-6574-6E57-C484-C80EF000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F0C79D-0212-229F-B997-10B80654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05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A7D67-4B5E-A10D-8052-99746147E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BA15E2-A88C-4421-7B0F-98A9B33D9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AC792A-58F0-1812-E599-33B31D58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12D407-A073-A81C-7EA0-D08BFC96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D5496-33E6-1B3A-DB4D-4FF36BB9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6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97A77-17D1-C9D0-40F3-51B3B0398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6E31E1-4AEC-9F59-19C4-0176C511C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34163D-A861-B6F1-2FB1-C219EE0E5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AF8C2-5557-9BE9-CC4E-F09456C0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82A40-9A49-88A2-024D-8E11324B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521870-088A-716C-EECB-8F7DEDDD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3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DE79D-A506-4E42-CF93-ABCF5643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9765D-369A-4E5D-441F-0E7AC3DB7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40D0FA-8B43-D9F8-C709-FCA5C2BE6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DF1CC-3D70-E640-68CF-F17FF805F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77AF72-B2DA-DE8B-7838-9B7079CBB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922D78-61E6-C501-1B9F-B0A06486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C509AE-2B1E-9C1F-0F4C-D58065AC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1AC1213-A84C-AE4D-5B5C-21049FDA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65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1FB25E-1C5E-5CD8-4B00-B0197FAB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44A537-BD52-F336-C0ED-DC7FE36A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0CF1DC-C52B-D9E0-56FD-A7975233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33D80C-9C22-A3C4-5702-F85683FA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3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FDAA17-5D4D-1579-D75B-043FC18F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C417DE-122D-CE4C-1CAE-E04CA19F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298443-04DB-584E-4E84-C4E82033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65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B1DA6-A19B-D4C1-0FDD-A48245E4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84779F-FB9A-7236-EFD3-E6730485C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AC74D4-D485-E64E-6AEE-48F56142C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14942E-D9FE-68D3-755A-CD155BD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D05995-C2EC-406C-7AAD-C1A2E96F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1DC252-ABEF-2EC8-D428-C33F704D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58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60258-8BD7-BCD7-1EBD-2170B719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01FE87-A38C-ADD9-4ECF-83C8FB97A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512560-27FE-B8EF-F2B8-F53347AC1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D8D76-8E81-AB87-6D17-0D84B145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AAFD25-79F9-CA00-2EFF-90794F4D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1017C0-1A91-0123-5CA6-5091638A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97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BBD88E-84E5-56B4-F2E0-DF65C1C2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FFF705-ED25-A3D7-9ED9-EF6D47632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DDB971-42A5-E162-A304-676E95B38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E6D9-749C-475C-90BB-6EF42142E21D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035E5-1CBB-3BB2-EB03-03619E1F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37975-15EF-5A23-A232-E3DBC1EA5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87F4-55B5-4D00-9693-CAC3CC109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2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18075A4-22A9-7B73-2B98-34777D9F3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81172"/>
              </p:ext>
            </p:extLst>
          </p:nvPr>
        </p:nvGraphicFramePr>
        <p:xfrm>
          <a:off x="698664" y="1104406"/>
          <a:ext cx="10794672" cy="520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032">
                  <a:extLst>
                    <a:ext uri="{9D8B030D-6E8A-4147-A177-3AD203B41FA5}">
                      <a16:colId xmlns:a16="http://schemas.microsoft.com/office/drawing/2014/main" val="1888181765"/>
                    </a:ext>
                  </a:extLst>
                </a:gridCol>
                <a:gridCol w="1915876">
                  <a:extLst>
                    <a:ext uri="{9D8B030D-6E8A-4147-A177-3AD203B41FA5}">
                      <a16:colId xmlns:a16="http://schemas.microsoft.com/office/drawing/2014/main" val="2785328315"/>
                    </a:ext>
                  </a:extLst>
                </a:gridCol>
                <a:gridCol w="2430588">
                  <a:extLst>
                    <a:ext uri="{9D8B030D-6E8A-4147-A177-3AD203B41FA5}">
                      <a16:colId xmlns:a16="http://schemas.microsoft.com/office/drawing/2014/main" val="261164624"/>
                    </a:ext>
                  </a:extLst>
                </a:gridCol>
                <a:gridCol w="2430588">
                  <a:extLst>
                    <a:ext uri="{9D8B030D-6E8A-4147-A177-3AD203B41FA5}">
                      <a16:colId xmlns:a16="http://schemas.microsoft.com/office/drawing/2014/main" val="3465772917"/>
                    </a:ext>
                  </a:extLst>
                </a:gridCol>
                <a:gridCol w="2430588">
                  <a:extLst>
                    <a:ext uri="{9D8B030D-6E8A-4147-A177-3AD203B41FA5}">
                      <a16:colId xmlns:a16="http://schemas.microsoft.com/office/drawing/2014/main" val="2330660749"/>
                    </a:ext>
                  </a:extLst>
                </a:gridCol>
              </a:tblGrid>
              <a:tr h="348901">
                <a:tc gridSpan="2">
                  <a:txBody>
                    <a:bodyPr/>
                    <a:lstStyle/>
                    <a:p>
                      <a:endParaRPr kumimoji="1"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対象商品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競合商品</a:t>
                      </a: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競合商品</a:t>
                      </a: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55516"/>
                  </a:ext>
                </a:extLst>
              </a:tr>
              <a:tr h="620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商品名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75116"/>
                  </a:ext>
                </a:extLst>
              </a:tr>
              <a:tr h="757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Product</a:t>
                      </a:r>
                      <a:b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ja-JP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製品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どんな商品か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170190"/>
                  </a:ext>
                </a:extLst>
              </a:tr>
              <a:tr h="757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Price</a:t>
                      </a:r>
                      <a:b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ja-JP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価格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いくらで売るか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95517"/>
                  </a:ext>
                </a:extLst>
              </a:tr>
              <a:tr h="757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Place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流通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どこで売るか</a:t>
                      </a:r>
                      <a:endParaRPr kumimoji="1" lang="en-US" altLang="ja-JP" sz="1600" b="1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68955"/>
                  </a:ext>
                </a:extLst>
              </a:tr>
              <a:tr h="635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Promotion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販促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どのように売るか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79805"/>
                  </a:ext>
                </a:extLst>
              </a:tr>
              <a:tr h="62009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考察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88476"/>
                  </a:ext>
                </a:extLst>
              </a:tr>
              <a:tr h="62009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方針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4097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272979-CCD8-05C6-1C45-8D53D9606313}"/>
              </a:ext>
            </a:extLst>
          </p:cNvPr>
          <p:cNvSpPr txBox="1"/>
          <p:nvPr/>
        </p:nvSpPr>
        <p:spPr>
          <a:xfrm>
            <a:off x="698664" y="344306"/>
            <a:ext cx="288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４</a:t>
            </a:r>
            <a:r>
              <a:rPr kumimoji="1" lang="en-US" altLang="ja-JP" sz="2400" b="1" dirty="0">
                <a:latin typeface="+mn-ea"/>
              </a:rPr>
              <a:t>P</a:t>
            </a:r>
            <a:r>
              <a:rPr kumimoji="1" lang="ja-JP" altLang="en-US" sz="2400" b="1" dirty="0">
                <a:latin typeface="+mn-ea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03197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E38547-7DE0-55D0-934D-3FB667ADE8BD}"/>
              </a:ext>
            </a:extLst>
          </p:cNvPr>
          <p:cNvSpPr txBox="1"/>
          <p:nvPr/>
        </p:nvSpPr>
        <p:spPr>
          <a:xfrm>
            <a:off x="942109" y="735955"/>
            <a:ext cx="10307781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>
                <a:latin typeface="+mn-ea"/>
              </a:rPr>
              <a:t>4P</a:t>
            </a:r>
            <a:r>
              <a:rPr lang="ja-JP" altLang="en-US" sz="3200" dirty="0">
                <a:latin typeface="+mn-ea"/>
              </a:rPr>
              <a:t>の</a:t>
            </a:r>
            <a:r>
              <a:rPr lang="en-US" altLang="ja-JP" sz="3200" dirty="0">
                <a:latin typeface="+mn-ea"/>
              </a:rPr>
              <a:t>4</a:t>
            </a:r>
            <a:r>
              <a:rPr lang="ja-JP" altLang="en-US" sz="3200" dirty="0">
                <a:latin typeface="+mn-ea"/>
              </a:rPr>
              <a:t>つの要素の考え方</a:t>
            </a:r>
            <a:endParaRPr lang="en-US" altLang="ja-JP" sz="3200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r>
              <a:rPr lang="en-US" altLang="ja-JP" sz="2400" b="1" dirty="0">
                <a:latin typeface="+mn-ea"/>
              </a:rPr>
              <a:t>Product</a:t>
            </a:r>
            <a:r>
              <a:rPr lang="ja-JP" altLang="en-US" sz="2400" b="1" dirty="0">
                <a:latin typeface="+mn-ea"/>
              </a:rPr>
              <a:t>（製品）	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u="sng" dirty="0">
                <a:latin typeface="+mn-ea"/>
              </a:rPr>
              <a:t>どのような商品を提供するか</a:t>
            </a:r>
          </a:p>
          <a:p>
            <a:r>
              <a:rPr lang="ja-JP" altLang="en-US" dirty="0">
                <a:latin typeface="+mn-ea"/>
              </a:rPr>
              <a:t>ブランド名やパッケージ、アフターサービスも検討する。</a:t>
            </a:r>
            <a:endParaRPr lang="en-US" altLang="ja-JP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r>
              <a:rPr lang="en-US" altLang="ja-JP" sz="2400" b="1" dirty="0">
                <a:latin typeface="+mn-ea"/>
              </a:rPr>
              <a:t>Price</a:t>
            </a:r>
            <a:r>
              <a:rPr lang="ja-JP" altLang="en-US" sz="2400" b="1" dirty="0">
                <a:latin typeface="+mn-ea"/>
              </a:rPr>
              <a:t>（価格）</a:t>
            </a:r>
            <a:r>
              <a:rPr lang="ja-JP" altLang="en-US" dirty="0">
                <a:latin typeface="+mn-ea"/>
              </a:rPr>
              <a:t>	</a:t>
            </a:r>
            <a:endParaRPr lang="en-US" altLang="ja-JP" dirty="0">
              <a:latin typeface="+mn-ea"/>
            </a:endParaRPr>
          </a:p>
          <a:p>
            <a:r>
              <a:rPr lang="ja-JP" altLang="en-US" u="sng" dirty="0">
                <a:latin typeface="+mn-ea"/>
              </a:rPr>
              <a:t>販売価格をいくらにするか</a:t>
            </a:r>
          </a:p>
          <a:p>
            <a:r>
              <a:rPr lang="ja-JP" altLang="en-US" dirty="0">
                <a:latin typeface="+mn-ea"/>
              </a:rPr>
              <a:t>コストや売上目標などに応じて決める。</a:t>
            </a:r>
            <a:endParaRPr lang="en-US" altLang="ja-JP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r>
              <a:rPr lang="en-US" altLang="ja-JP" sz="2400" b="1" dirty="0">
                <a:latin typeface="+mn-ea"/>
              </a:rPr>
              <a:t>Place</a:t>
            </a:r>
            <a:r>
              <a:rPr lang="ja-JP" altLang="en-US" sz="2400" b="1" dirty="0">
                <a:latin typeface="+mn-ea"/>
              </a:rPr>
              <a:t>（流通）</a:t>
            </a:r>
            <a:r>
              <a:rPr lang="ja-JP" altLang="en-US" dirty="0">
                <a:latin typeface="+mn-ea"/>
              </a:rPr>
              <a:t>	</a:t>
            </a:r>
            <a:endParaRPr lang="en-US" altLang="ja-JP" dirty="0">
              <a:latin typeface="+mn-ea"/>
            </a:endParaRPr>
          </a:p>
          <a:p>
            <a:r>
              <a:rPr lang="ja-JP" altLang="en-US" u="sng" dirty="0">
                <a:latin typeface="+mn-ea"/>
              </a:rPr>
              <a:t>どこで売るか</a:t>
            </a:r>
            <a:endParaRPr lang="en-US" altLang="ja-JP" u="sng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販売チャネルの他、在庫管理や配送方法、販売地域の決定なども含む。</a:t>
            </a:r>
            <a:endParaRPr lang="en-US" altLang="ja-JP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r>
              <a:rPr lang="en-US" altLang="ja-JP" sz="2400" b="1" dirty="0">
                <a:latin typeface="+mn-ea"/>
              </a:rPr>
              <a:t>Promotion</a:t>
            </a:r>
            <a:r>
              <a:rPr lang="ja-JP" altLang="en-US" sz="2400" b="1" dirty="0">
                <a:latin typeface="+mn-ea"/>
              </a:rPr>
              <a:t>（プロモーション）</a:t>
            </a:r>
            <a:r>
              <a:rPr lang="ja-JP" altLang="en-US" dirty="0">
                <a:latin typeface="+mn-ea"/>
              </a:rPr>
              <a:t>	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どのように売るか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広告メディアの選定やキャンペーン、店舗プロモーションなど、商品の販売促進策を決める。</a:t>
            </a:r>
          </a:p>
        </p:txBody>
      </p:sp>
    </p:spTree>
    <p:extLst>
      <p:ext uri="{BB962C8B-B14F-4D97-AF65-F5344CB8AC3E}">
        <p14:creationId xmlns:p14="http://schemas.microsoft.com/office/powerpoint/2010/main" val="33621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148</Words>
  <Application>Microsoft Office PowerPoint</Application>
  <PresentationFormat>ワイド画面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企画の種</dc:creator>
  <cp:lastModifiedBy>晶子 北古賀</cp:lastModifiedBy>
  <cp:revision>4</cp:revision>
  <dcterms:created xsi:type="dcterms:W3CDTF">2023-11-15T13:41:20Z</dcterms:created>
  <dcterms:modified xsi:type="dcterms:W3CDTF">2023-11-15T13:51:14Z</dcterms:modified>
</cp:coreProperties>
</file>