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28" r:id="rId2"/>
    <p:sldId id="326" r:id="rId3"/>
    <p:sldId id="31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0C0C0"/>
    <a:srgbClr val="808080"/>
    <a:srgbClr val="66B5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E7992-BB73-44F7-AC79-D7C2642DC3DF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343D5-6E20-466A-862D-070DD7555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91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825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D8747ADF-946C-912A-284D-183C97A6BDF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24694" y="684213"/>
            <a:ext cx="1179732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6862" y="144219"/>
            <a:ext cx="11418277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Autofit/>
          </a:bodyPr>
          <a:lstStyle>
            <a:lvl1pPr>
              <a:defRPr sz="2400">
                <a:latin typeface="+mn-ea"/>
                <a:ea typeface="+mn-ea"/>
              </a:defRPr>
            </a:lvl1pPr>
          </a:lstStyle>
          <a:p>
            <a:pPr lvl="0"/>
            <a:r>
              <a:rPr lang="ja-JP" altLang="ja-JP" dirty="0"/>
              <a:t>マスタタイトルの書式設定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806496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30219-9840-4E16-B826-D85633AD16B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7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D8E51EFA-F54F-9080-8030-DB10A50C0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125235"/>
              </p:ext>
            </p:extLst>
          </p:nvPr>
        </p:nvGraphicFramePr>
        <p:xfrm>
          <a:off x="554657" y="1428306"/>
          <a:ext cx="4895296" cy="4540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41">
                  <a:extLst>
                    <a:ext uri="{9D8B030D-6E8A-4147-A177-3AD203B41FA5}">
                      <a16:colId xmlns:a16="http://schemas.microsoft.com/office/drawing/2014/main" val="1950506517"/>
                    </a:ext>
                  </a:extLst>
                </a:gridCol>
                <a:gridCol w="2148297">
                  <a:extLst>
                    <a:ext uri="{9D8B030D-6E8A-4147-A177-3AD203B41FA5}">
                      <a16:colId xmlns:a16="http://schemas.microsoft.com/office/drawing/2014/main" val="1873107025"/>
                    </a:ext>
                  </a:extLst>
                </a:gridCol>
                <a:gridCol w="2165258">
                  <a:extLst>
                    <a:ext uri="{9D8B030D-6E8A-4147-A177-3AD203B41FA5}">
                      <a16:colId xmlns:a16="http://schemas.microsoft.com/office/drawing/2014/main" val="2434462574"/>
                    </a:ext>
                  </a:extLst>
                </a:gridCol>
              </a:tblGrid>
              <a:tr h="2270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内部環境</a:t>
                      </a:r>
                    </a:p>
                  </a:txBody>
                  <a:tcPr marL="344739" marR="131346" marT="131346" marB="131346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</a:pPr>
                      <a:r>
                        <a:rPr kumimoji="1" lang="en-US" altLang="ja-JP" sz="4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S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</a:pP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（強み）</a:t>
                      </a:r>
                    </a:p>
                  </a:txBody>
                  <a:tcPr marL="344739" marR="131346" marT="131346" marB="1313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800" b="1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Ｗ</a:t>
                      </a:r>
                      <a:endParaRPr kumimoji="1" lang="en-US" altLang="ja-JP" sz="4800" b="1" kern="1200" dirty="0">
                        <a:solidFill>
                          <a:schemeClr val="dk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800" b="1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（弱み）</a:t>
                      </a:r>
                      <a:endParaRPr kumimoji="1" lang="ja-JP" altLang="ja-JP" sz="1800" b="1" kern="1200" dirty="0">
                        <a:solidFill>
                          <a:schemeClr val="dk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344739" marR="131346" marT="131346" marB="1313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059300"/>
                  </a:ext>
                </a:extLst>
              </a:tr>
              <a:tr h="2270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外部環境</a:t>
                      </a:r>
                    </a:p>
                  </a:txBody>
                  <a:tcPr marL="344739" marR="131346" marT="131346" marB="131346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4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O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（機会）</a:t>
                      </a:r>
                    </a:p>
                  </a:txBody>
                  <a:tcPr marL="344739" marR="131346" marT="131346" marB="1313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4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（脅威）</a:t>
                      </a:r>
                    </a:p>
                  </a:txBody>
                  <a:tcPr marL="344739" marR="131346" marT="131346" marB="1313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588635"/>
                  </a:ext>
                </a:extLst>
              </a:tr>
            </a:tbl>
          </a:graphicData>
        </a:graphic>
      </p:graphicFrame>
      <p:graphicFrame>
        <p:nvGraphicFramePr>
          <p:cNvPr id="2" name="表 4">
            <a:extLst>
              <a:ext uri="{FF2B5EF4-FFF2-40B4-BE49-F238E27FC236}">
                <a16:creationId xmlns:a16="http://schemas.microsoft.com/office/drawing/2014/main" id="{3F1EBB75-3267-4684-0DD2-D99CEB9D7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849003"/>
              </p:ext>
            </p:extLst>
          </p:nvPr>
        </p:nvGraphicFramePr>
        <p:xfrm>
          <a:off x="6814104" y="1428306"/>
          <a:ext cx="4895296" cy="4540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41">
                  <a:extLst>
                    <a:ext uri="{9D8B030D-6E8A-4147-A177-3AD203B41FA5}">
                      <a16:colId xmlns:a16="http://schemas.microsoft.com/office/drawing/2014/main" val="1950506517"/>
                    </a:ext>
                  </a:extLst>
                </a:gridCol>
                <a:gridCol w="2148297">
                  <a:extLst>
                    <a:ext uri="{9D8B030D-6E8A-4147-A177-3AD203B41FA5}">
                      <a16:colId xmlns:a16="http://schemas.microsoft.com/office/drawing/2014/main" val="1873107025"/>
                    </a:ext>
                  </a:extLst>
                </a:gridCol>
                <a:gridCol w="2165258">
                  <a:extLst>
                    <a:ext uri="{9D8B030D-6E8A-4147-A177-3AD203B41FA5}">
                      <a16:colId xmlns:a16="http://schemas.microsoft.com/office/drawing/2014/main" val="2434462574"/>
                    </a:ext>
                  </a:extLst>
                </a:gridCol>
              </a:tblGrid>
              <a:tr h="2270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内部環境</a:t>
                      </a:r>
                    </a:p>
                  </a:txBody>
                  <a:tcPr marL="344739" marR="131346" marT="131346" marB="131346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</a:pPr>
                      <a:r>
                        <a:rPr kumimoji="1" lang="en-US" altLang="ja-JP" sz="4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S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</a:pP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（強み）</a:t>
                      </a:r>
                    </a:p>
                  </a:txBody>
                  <a:tcPr marL="344739" marR="131346" marT="131346" marB="1313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800" b="1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Ｗ</a:t>
                      </a:r>
                      <a:endParaRPr kumimoji="1" lang="en-US" altLang="ja-JP" sz="4800" b="1" kern="1200" dirty="0">
                        <a:solidFill>
                          <a:schemeClr val="dk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800" b="1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（弱み）</a:t>
                      </a:r>
                      <a:endParaRPr kumimoji="1" lang="ja-JP" altLang="ja-JP" sz="1800" b="1" kern="1200" dirty="0">
                        <a:solidFill>
                          <a:schemeClr val="dk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344739" marR="131346" marT="131346" marB="1313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059300"/>
                  </a:ext>
                </a:extLst>
              </a:tr>
              <a:tr h="2270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外部環境</a:t>
                      </a:r>
                    </a:p>
                  </a:txBody>
                  <a:tcPr marL="344739" marR="131346" marT="131346" marB="131346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4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O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（機会）</a:t>
                      </a:r>
                    </a:p>
                  </a:txBody>
                  <a:tcPr marL="344739" marR="131346" marT="131346" marB="1313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4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（脅威）</a:t>
                      </a:r>
                    </a:p>
                  </a:txBody>
                  <a:tcPr marL="344739" marR="131346" marT="131346" marB="1313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588635"/>
                  </a:ext>
                </a:extLst>
              </a:tr>
            </a:tbl>
          </a:graphicData>
        </a:graphic>
      </p:graphicFrame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4C81402-CCBA-5FA4-94DF-AE076C98963E}"/>
              </a:ext>
            </a:extLst>
          </p:cNvPr>
          <p:cNvGrpSpPr/>
          <p:nvPr/>
        </p:nvGrpSpPr>
        <p:grpSpPr>
          <a:xfrm>
            <a:off x="7732889" y="1596325"/>
            <a:ext cx="3759200" cy="4107811"/>
            <a:chOff x="3104501" y="952671"/>
            <a:chExt cx="7134522" cy="5147045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40293872-4032-D8BF-DC6C-33552FCAFDD0}"/>
                </a:ext>
              </a:extLst>
            </p:cNvPr>
            <p:cNvSpPr/>
            <p:nvPr/>
          </p:nvSpPr>
          <p:spPr>
            <a:xfrm>
              <a:off x="3459536" y="952671"/>
              <a:ext cx="2133189" cy="5147045"/>
            </a:xfrm>
            <a:prstGeom prst="roundRect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CB4B29A4-BBCD-E29A-3945-BC294C8FF4D8}"/>
                </a:ext>
              </a:extLst>
            </p:cNvPr>
            <p:cNvSpPr/>
            <p:nvPr/>
          </p:nvSpPr>
          <p:spPr>
            <a:xfrm>
              <a:off x="7814122" y="952671"/>
              <a:ext cx="2133189" cy="5147045"/>
            </a:xfrm>
            <a:prstGeom prst="roundRect">
              <a:avLst/>
            </a:prstGeom>
            <a:noFill/>
            <a:ln w="762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396283F7-6764-7F8B-B000-5C3DFCF2E5F2}"/>
                </a:ext>
              </a:extLst>
            </p:cNvPr>
            <p:cNvSpPr/>
            <p:nvPr/>
          </p:nvSpPr>
          <p:spPr>
            <a:xfrm rot="19543912" flipH="1">
              <a:off x="3105474" y="2619297"/>
              <a:ext cx="7123322" cy="1784022"/>
            </a:xfrm>
            <a:prstGeom prst="roundRect">
              <a:avLst>
                <a:gd name="adj" fmla="val 26344"/>
              </a:avLst>
            </a:prstGeom>
            <a:noFill/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6AE97C04-4F14-2826-DAF7-3AE5E80195EA}"/>
                </a:ext>
              </a:extLst>
            </p:cNvPr>
            <p:cNvSpPr/>
            <p:nvPr/>
          </p:nvSpPr>
          <p:spPr>
            <a:xfrm rot="2056088">
              <a:off x="3104501" y="2595725"/>
              <a:ext cx="7134522" cy="1784022"/>
            </a:xfrm>
            <a:prstGeom prst="roundRect">
              <a:avLst>
                <a:gd name="adj" fmla="val 26344"/>
              </a:avLst>
            </a:prstGeom>
            <a:noFill/>
            <a:ln w="762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矢印: 右 8">
            <a:extLst>
              <a:ext uri="{FF2B5EF4-FFF2-40B4-BE49-F238E27FC236}">
                <a16:creationId xmlns:a16="http://schemas.microsoft.com/office/drawing/2014/main" id="{2EAA54AB-A14D-379F-5C33-95C2DC835B8A}"/>
              </a:ext>
            </a:extLst>
          </p:cNvPr>
          <p:cNvSpPr/>
          <p:nvPr/>
        </p:nvSpPr>
        <p:spPr>
          <a:xfrm>
            <a:off x="5643643" y="2964875"/>
            <a:ext cx="1003144" cy="146755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9D10DE-2ACC-A8A2-0268-E59F8D2B33FE}"/>
              </a:ext>
            </a:extLst>
          </p:cNvPr>
          <p:cNvSpPr txBox="1"/>
          <p:nvPr/>
        </p:nvSpPr>
        <p:spPr>
          <a:xfrm>
            <a:off x="554657" y="200721"/>
            <a:ext cx="366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ワークシートの使い方</a:t>
            </a:r>
            <a:endParaRPr kumimoji="1" lang="en-US" altLang="ja-JP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08BA05-B614-09B8-98E5-F4A39F043F7F}"/>
              </a:ext>
            </a:extLst>
          </p:cNvPr>
          <p:cNvSpPr txBox="1"/>
          <p:nvPr/>
        </p:nvSpPr>
        <p:spPr>
          <a:xfrm>
            <a:off x="554657" y="889000"/>
            <a:ext cx="489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</a:t>
            </a:r>
            <a:r>
              <a:rPr kumimoji="1" lang="en-US" altLang="ja-JP" dirty="0"/>
              <a:t>S/W/O/T</a:t>
            </a:r>
            <a:r>
              <a:rPr kumimoji="1" lang="ja-JP" altLang="en-US" dirty="0"/>
              <a:t>の各要素を洗い出す（２</a:t>
            </a:r>
            <a:r>
              <a:rPr kumimoji="1" lang="en-US" altLang="ja-JP" dirty="0"/>
              <a:t>P</a:t>
            </a:r>
            <a:r>
              <a:rPr kumimoji="1" lang="ja-JP" altLang="en-US" dirty="0"/>
              <a:t>）</a:t>
            </a:r>
            <a:endParaRPr kumimoji="1"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B4BE2-E4A6-BEC6-A3BC-E454EA72C990}"/>
              </a:ext>
            </a:extLst>
          </p:cNvPr>
          <p:cNvSpPr txBox="1"/>
          <p:nvPr/>
        </p:nvSpPr>
        <p:spPr>
          <a:xfrm>
            <a:off x="6814103" y="990879"/>
            <a:ext cx="506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②要素の掛け合わせによって戦略検討（３</a:t>
            </a:r>
            <a:r>
              <a:rPr kumimoji="1" lang="en-US" altLang="ja-JP" dirty="0"/>
              <a:t>P</a:t>
            </a:r>
            <a:r>
              <a:rPr kumimoji="1" lang="ja-JP" altLang="en-US" dirty="0"/>
              <a:t>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0681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D8E51EFA-F54F-9080-8030-DB10A50C0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387746"/>
              </p:ext>
            </p:extLst>
          </p:nvPr>
        </p:nvGraphicFramePr>
        <p:xfrm>
          <a:off x="936701" y="1103970"/>
          <a:ext cx="10205432" cy="528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900">
                  <a:extLst>
                    <a:ext uri="{9D8B030D-6E8A-4147-A177-3AD203B41FA5}">
                      <a16:colId xmlns:a16="http://schemas.microsoft.com/office/drawing/2014/main" val="1950506517"/>
                    </a:ext>
                  </a:extLst>
                </a:gridCol>
                <a:gridCol w="4831766">
                  <a:extLst>
                    <a:ext uri="{9D8B030D-6E8A-4147-A177-3AD203B41FA5}">
                      <a16:colId xmlns:a16="http://schemas.microsoft.com/office/drawing/2014/main" val="1873107025"/>
                    </a:ext>
                  </a:extLst>
                </a:gridCol>
                <a:gridCol w="4831766">
                  <a:extLst>
                    <a:ext uri="{9D8B030D-6E8A-4147-A177-3AD203B41FA5}">
                      <a16:colId xmlns:a16="http://schemas.microsoft.com/office/drawing/2014/main" val="2434462574"/>
                    </a:ext>
                  </a:extLst>
                </a:gridCol>
              </a:tblGrid>
              <a:tr h="113003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b="1" spc="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</a:rPr>
                        <a:t>内部環境</a:t>
                      </a:r>
                    </a:p>
                  </a:txBody>
                  <a:tcPr marL="344739" marR="131346" marT="131346" marB="131346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</a:t>
                      </a:r>
                      <a:r>
                        <a:rPr lang="en-US" altLang="ja-JP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trength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（強み）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自社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の内部要因による強み</a:t>
                      </a:r>
                      <a:endParaRPr lang="ja-JP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44739" marR="131346" marT="131346" marB="1313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W</a:t>
                      </a:r>
                      <a:r>
                        <a:rPr kumimoji="1" lang="en-US" altLang="ja-JP" sz="18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eakness</a:t>
                      </a:r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（弱み）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4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自社の内部要因による弱み</a:t>
                      </a:r>
                      <a:endParaRPr kumimoji="1" lang="ja-JP" altLang="ja-JP" sz="14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44739" marR="131346" marT="131346" marB="1313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059300"/>
                  </a:ext>
                </a:extLst>
              </a:tr>
              <a:tr h="1513614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3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44739" marR="131346" marT="131346" marB="131346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</a:p>
                  </a:txBody>
                  <a:tcPr marL="344739" marR="131346" marT="131346" marB="1313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  <a:endParaRPr kumimoji="1" lang="en-US" altLang="ja-JP" sz="14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  <a:endParaRPr kumimoji="1" lang="en-US" altLang="ja-JP" sz="14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  <a:endParaRPr kumimoji="1" lang="en-US" altLang="ja-JP" sz="14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  <a:endParaRPr kumimoji="1" lang="en-US" altLang="ja-JP" sz="14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44739" marR="131346" marT="131346" marB="1313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88034"/>
                  </a:ext>
                </a:extLst>
              </a:tr>
              <a:tr h="113003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b="1" spc="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</a:rPr>
                        <a:t>外部環境</a:t>
                      </a:r>
                    </a:p>
                  </a:txBody>
                  <a:tcPr marL="344739" marR="131346" marT="131346" marB="131346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</a:t>
                      </a:r>
                      <a:r>
                        <a:rPr lang="en-US" altLang="ja-JP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pportunity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（機会）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dirty="0">
                          <a:latin typeface="+mn-ea"/>
                          <a:ea typeface="+mn-ea"/>
                        </a:rPr>
                        <a:t>自社の新規参入のチャンスとなる外部要因</a:t>
                      </a:r>
                    </a:p>
                  </a:txBody>
                  <a:tcPr marL="344739" marR="131346" marT="131346" marB="1313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3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</a:t>
                      </a:r>
                      <a:r>
                        <a:rPr lang="en-US" altLang="ja-JP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hreat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（脅威）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dirty="0">
                          <a:latin typeface="+mn-ea"/>
                          <a:ea typeface="+mn-ea"/>
                        </a:rPr>
                        <a:t>自社を脅かす外部要因</a:t>
                      </a:r>
                    </a:p>
                  </a:txBody>
                  <a:tcPr marL="344739" marR="131346" marT="131346" marB="1313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588635"/>
                  </a:ext>
                </a:extLst>
              </a:tr>
              <a:tr h="1513614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3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44739" marR="131346" marT="131346" marB="131346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</a:p>
                  </a:txBody>
                  <a:tcPr marL="344739" marR="131346" marT="131346" marB="1313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</a:p>
                  </a:txBody>
                  <a:tcPr marL="344739" marR="131346" marT="131346" marB="1313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403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69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1550A84-84C1-B076-80AC-2AF49D21F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513798"/>
              </p:ext>
            </p:extLst>
          </p:nvPr>
        </p:nvGraphicFramePr>
        <p:xfrm>
          <a:off x="885825" y="1032579"/>
          <a:ext cx="10420349" cy="54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508301539"/>
                    </a:ext>
                  </a:extLst>
                </a:gridCol>
                <a:gridCol w="3235494">
                  <a:extLst>
                    <a:ext uri="{9D8B030D-6E8A-4147-A177-3AD203B41FA5}">
                      <a16:colId xmlns:a16="http://schemas.microsoft.com/office/drawing/2014/main" val="186082963"/>
                    </a:ext>
                  </a:extLst>
                </a:gridCol>
                <a:gridCol w="5584655">
                  <a:extLst>
                    <a:ext uri="{9D8B030D-6E8A-4147-A177-3AD203B41FA5}">
                      <a16:colId xmlns:a16="http://schemas.microsoft.com/office/drawing/2014/main" val="2411034130"/>
                    </a:ext>
                  </a:extLst>
                </a:gridCol>
              </a:tblGrid>
              <a:tr h="4229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条件</a:t>
                      </a:r>
                      <a:endParaRPr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戦略方針</a:t>
                      </a:r>
                      <a:endParaRPr lang="ja-JP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具体案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596816"/>
                  </a:ext>
                </a:extLst>
              </a:tr>
              <a:tr h="10901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S×O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積極戦略</a:t>
                      </a:r>
                      <a:endParaRPr lang="en-US" altLang="ja-JP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強みを活かして機会獲得</a:t>
                      </a:r>
                      <a:endParaRPr lang="ja-JP" altLang="ja-JP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605292"/>
                  </a:ext>
                </a:extLst>
              </a:tr>
              <a:tr h="1326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S×T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0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差別化戦略</a:t>
                      </a:r>
                      <a:endParaRPr kumimoji="1" lang="en-US" altLang="ja-JP" sz="20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dirty="0">
                          <a:latin typeface="Arial" panose="020B0604020202020204" pitchFamily="34" charset="0"/>
                        </a:rPr>
                        <a:t>強みで脅威に対抗</a:t>
                      </a:r>
                      <a:endParaRPr lang="ja-JP" altLang="ja-JP" sz="1800" b="0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</a:p>
                    <a:p>
                      <a:pPr algn="l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514675"/>
                  </a:ext>
                </a:extLst>
              </a:tr>
              <a:tr h="1326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W×O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000" b="1" dirty="0">
                          <a:latin typeface="Arial" panose="020B0604020202020204" pitchFamily="34" charset="0"/>
                        </a:rPr>
                        <a:t>弱点強化</a:t>
                      </a:r>
                      <a:r>
                        <a:rPr lang="ja-JP" altLang="en-US" sz="2000" b="1" dirty="0">
                          <a:latin typeface="Arial" panose="020B0604020202020204" pitchFamily="34" charset="0"/>
                        </a:rPr>
                        <a:t>戦略</a:t>
                      </a:r>
                      <a:endParaRPr lang="ja-JP" altLang="ja-JP" sz="2000" b="1" dirty="0"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800" b="0" dirty="0">
                          <a:latin typeface="Arial" panose="020B0604020202020204" pitchFamily="34" charset="0"/>
                        </a:rPr>
                        <a:t>弱点</a:t>
                      </a:r>
                      <a:r>
                        <a:rPr lang="ja-JP" altLang="en-US" sz="1800" b="0" dirty="0">
                          <a:latin typeface="Arial" panose="020B0604020202020204" pitchFamily="34" charset="0"/>
                        </a:rPr>
                        <a:t>を補強して機会獲得</a:t>
                      </a:r>
                      <a:endParaRPr lang="ja-JP" altLang="ja-JP" sz="1800" b="0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</a:p>
                    <a:p>
                      <a:pPr algn="l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894304"/>
                  </a:ext>
                </a:extLst>
              </a:tr>
              <a:tr h="1326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W×T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000" b="1" dirty="0">
                          <a:latin typeface="Arial" panose="020B0604020202020204" pitchFamily="34" charset="0"/>
                        </a:rPr>
                        <a:t>防衛</a:t>
                      </a:r>
                      <a:r>
                        <a:rPr lang="ja-JP" altLang="en-US" sz="2000" b="1" dirty="0">
                          <a:latin typeface="Arial" panose="020B0604020202020204" pitchFamily="34" charset="0"/>
                        </a:rPr>
                        <a:t>戦略</a:t>
                      </a:r>
                      <a:r>
                        <a:rPr lang="ja-JP" altLang="ja-JP" sz="2000" b="1" dirty="0">
                          <a:latin typeface="Arial" panose="020B0604020202020204" pitchFamily="34" charset="0"/>
                        </a:rPr>
                        <a:t>・撤退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dirty="0">
                          <a:latin typeface="Arial" panose="020B0604020202020204" pitchFamily="34" charset="0"/>
                        </a:rPr>
                        <a:t>基本的には撤退を検討</a:t>
                      </a:r>
                      <a:endParaRPr lang="ja-JP" altLang="ja-JP" sz="1800" b="0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18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698702"/>
                  </a:ext>
                </a:extLst>
              </a:tr>
            </a:tbl>
          </a:graphicData>
        </a:graphic>
      </p:graphicFrame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AB7CA23-A0FA-5BCC-77F3-42BC59C09B46}"/>
              </a:ext>
            </a:extLst>
          </p:cNvPr>
          <p:cNvCxnSpPr>
            <a:cxnSpLocks/>
          </p:cNvCxnSpPr>
          <p:nvPr/>
        </p:nvCxnSpPr>
        <p:spPr>
          <a:xfrm flipV="1">
            <a:off x="5734756" y="5204178"/>
            <a:ext cx="5571418" cy="13208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12212</TotalTime>
  <Words>195</Words>
  <Application>Microsoft Office PowerPoint</Application>
  <PresentationFormat>ワイド画面</PresentationFormat>
  <Paragraphs>73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冨沢 伸伍</dc:creator>
  <cp:lastModifiedBy>晶子 北古賀</cp:lastModifiedBy>
  <cp:revision>62</cp:revision>
  <dcterms:created xsi:type="dcterms:W3CDTF">2019-09-13T04:39:19Z</dcterms:created>
  <dcterms:modified xsi:type="dcterms:W3CDTF">2023-10-27T05:32:28Z</dcterms:modified>
</cp:coreProperties>
</file>