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260" r:id="rId2"/>
    <p:sldId id="261" r:id="rId3"/>
    <p:sldId id="259" r:id="rId4"/>
    <p:sldId id="263" r:id="rId5"/>
    <p:sldId id="264" r:id="rId6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62FA"/>
    <a:srgbClr val="FF66FF"/>
    <a:srgbClr val="FF6600"/>
    <a:srgbClr val="61BBFF"/>
    <a:srgbClr val="F36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696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CA1D-C893-492D-83BD-833DB1507827}" type="datetimeFigureOut">
              <a:rPr kumimoji="1" lang="ja-JP" altLang="en-US" smtClean="0"/>
              <a:t>2016/3/26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39B2-1544-4861-BEE3-B7398E72C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691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CA1D-C893-492D-83BD-833DB1507827}" type="datetimeFigureOut">
              <a:rPr kumimoji="1" lang="ja-JP" altLang="en-US" smtClean="0"/>
              <a:t>2016/3/26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39B2-1544-4861-BEE3-B7398E72C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06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CA1D-C893-492D-83BD-833DB1507827}" type="datetimeFigureOut">
              <a:rPr kumimoji="1" lang="ja-JP" altLang="en-US" smtClean="0"/>
              <a:t>2016/3/26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39B2-1544-4861-BEE3-B7398E72C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90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4444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CA1D-C893-492D-83BD-833DB1507827}" type="datetimeFigureOut">
              <a:rPr kumimoji="1" lang="ja-JP" altLang="en-US" smtClean="0"/>
              <a:t>2016/3/26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39B2-1544-4861-BEE3-B7398E72C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72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CA1D-C893-492D-83BD-833DB1507827}" type="datetimeFigureOut">
              <a:rPr kumimoji="1" lang="ja-JP" altLang="en-US" smtClean="0"/>
              <a:t>2016/3/26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39B2-1544-4861-BEE3-B7398E72C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75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CA1D-C893-492D-83BD-833DB1507827}" type="datetimeFigureOut">
              <a:rPr kumimoji="1" lang="ja-JP" altLang="en-US" smtClean="0"/>
              <a:t>2016/3/26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39B2-1544-4861-BEE3-B7398E72C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988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CA1D-C893-492D-83BD-833DB1507827}" type="datetimeFigureOut">
              <a:rPr kumimoji="1" lang="ja-JP" altLang="en-US" smtClean="0"/>
              <a:t>2016/3/26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39B2-1544-4861-BEE3-B7398E72C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21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CA1D-C893-492D-83BD-833DB1507827}" type="datetimeFigureOut">
              <a:rPr kumimoji="1" lang="ja-JP" altLang="en-US" smtClean="0"/>
              <a:t>2016/3/26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39B2-1544-4861-BEE3-B7398E72C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513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CA1D-C893-492D-83BD-833DB1507827}" type="datetimeFigureOut">
              <a:rPr kumimoji="1" lang="ja-JP" altLang="en-US" smtClean="0"/>
              <a:t>2016/3/26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39B2-1544-4861-BEE3-B7398E72C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67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CA1D-C893-492D-83BD-833DB1507827}" type="datetimeFigureOut">
              <a:rPr kumimoji="1" lang="ja-JP" altLang="en-US" smtClean="0"/>
              <a:t>2016/3/26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39B2-1544-4861-BEE3-B7398E72C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729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CA1D-C893-492D-83BD-833DB1507827}" type="datetimeFigureOut">
              <a:rPr kumimoji="1" lang="ja-JP" altLang="en-US" smtClean="0"/>
              <a:t>2016/3/26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39B2-1544-4861-BEE3-B7398E72C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872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8CA1D-C893-492D-83BD-833DB1507827}" type="datetimeFigureOut">
              <a:rPr kumimoji="1" lang="ja-JP" altLang="en-US" smtClean="0"/>
              <a:t>2016/3/26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F39B2-1544-4861-BEE3-B7398E72C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32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5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64568" y="1353479"/>
            <a:ext cx="792088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オムニチャネル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とは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・実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店舗やオンラインストアをはじめとする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あらゆるチャネル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を統合する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・チャネルが統合・連携されることで、チャネルを自由に横断して商品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を購入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できる環境のこと。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インターネットやモバイル端末の普及により、消費者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は「いつ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でも、どこから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でも、好きな時に」買い物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することが可能に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なりました。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このような時代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背景における新たな小売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の概念のひとつがと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オムニチャネルです。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オムニチャネルに於いて消費者は、あらゆる接点から商品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を注文・購入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できる、また、販路が融合されることで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購入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と受け取りを別の場所で行える等の利便性があります。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546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グループ化 86"/>
          <p:cNvGrpSpPr/>
          <p:nvPr/>
        </p:nvGrpSpPr>
        <p:grpSpPr>
          <a:xfrm>
            <a:off x="1352600" y="836712"/>
            <a:ext cx="6768752" cy="5345820"/>
            <a:chOff x="2756756" y="1145657"/>
            <a:chExt cx="4392488" cy="4123858"/>
          </a:xfrm>
        </p:grpSpPr>
        <p:sp>
          <p:nvSpPr>
            <p:cNvPr id="2" name="円/楕円 1"/>
            <p:cNvSpPr/>
            <p:nvPr/>
          </p:nvSpPr>
          <p:spPr>
            <a:xfrm>
              <a:off x="2756756" y="2059035"/>
              <a:ext cx="936104" cy="86409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ja-JP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メイリオ" panose="020B0604030504040204" pitchFamily="50" charset="-128"/>
                </a:rPr>
                <a:t>実店舗</a:t>
              </a:r>
              <a:endPara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endParaRPr>
            </a:p>
          </p:txBody>
        </p:sp>
        <p:sp>
          <p:nvSpPr>
            <p:cNvPr id="3" name="円/楕円 2"/>
            <p:cNvSpPr/>
            <p:nvPr/>
          </p:nvSpPr>
          <p:spPr>
            <a:xfrm>
              <a:off x="3762394" y="1151220"/>
              <a:ext cx="936104" cy="86409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ja-JP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メイリオ" panose="020B0604030504040204" pitchFamily="50" charset="-128"/>
                </a:rPr>
                <a:t>WEB</a:t>
              </a:r>
            </a:p>
            <a:p>
              <a:pPr algn="ctr"/>
              <a:r>
                <a:rPr lang="ja-JP" alt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メイリオ" panose="020B0604030504040204" pitchFamily="50" charset="-128"/>
                </a:rPr>
                <a:t>自社サイト</a:t>
              </a:r>
              <a:endParaRPr lang="en-US" altLang="ja-JP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メイリオ" panose="020B0604030504040204" pitchFamily="50" charset="-128"/>
              </a:endParaRPr>
            </a:p>
          </p:txBody>
        </p:sp>
        <p:sp>
          <p:nvSpPr>
            <p:cNvPr id="4" name="円/楕円 3"/>
            <p:cNvSpPr/>
            <p:nvPr/>
          </p:nvSpPr>
          <p:spPr>
            <a:xfrm>
              <a:off x="5238440" y="1145657"/>
              <a:ext cx="936104" cy="86409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ja-JP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メイリオ" panose="020B0604030504040204" pitchFamily="50" charset="-128"/>
                </a:rPr>
                <a:t>WEB</a:t>
              </a:r>
            </a:p>
            <a:p>
              <a:pPr algn="ctr"/>
              <a:r>
                <a:rPr lang="ja-JP" alt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メイリオ" panose="020B0604030504040204" pitchFamily="50" charset="-128"/>
                </a:rPr>
                <a:t>通販モール</a:t>
              </a:r>
              <a:endParaRPr lang="en-US" altLang="ja-JP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メイリオ" panose="020B0604030504040204" pitchFamily="50" charset="-128"/>
              </a:endParaRPr>
            </a:p>
          </p:txBody>
        </p:sp>
        <p:sp>
          <p:nvSpPr>
            <p:cNvPr id="5" name="円/楕円 4"/>
            <p:cNvSpPr/>
            <p:nvPr/>
          </p:nvSpPr>
          <p:spPr>
            <a:xfrm>
              <a:off x="6213140" y="2059035"/>
              <a:ext cx="936104" cy="86409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ja-JP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メイリオ" panose="020B0604030504040204" pitchFamily="50" charset="-128"/>
                </a:rPr>
                <a:t>TV</a:t>
              </a:r>
            </a:p>
            <a:p>
              <a:pPr algn="ctr"/>
              <a:r>
                <a:rPr lang="ja-JP" alt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メイリオ" panose="020B0604030504040204" pitchFamily="50" charset="-128"/>
                </a:rPr>
                <a:t>通販番組</a:t>
              </a:r>
              <a:endParaRPr lang="en-US" altLang="ja-JP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メイリオ" panose="020B0604030504040204" pitchFamily="50" charset="-128"/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2756756" y="3403170"/>
              <a:ext cx="936104" cy="86409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ja-JP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OOH</a:t>
              </a:r>
            </a:p>
            <a:p>
              <a:pPr algn="ctr"/>
              <a:r>
                <a:rPr kumimoji="1" lang="ja-JP" alt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イベント</a:t>
              </a:r>
              <a:endParaRPr kumimoji="1" lang="en-US" altLang="ja-JP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endParaRPr>
            </a:p>
          </p:txBody>
        </p:sp>
        <p:sp>
          <p:nvSpPr>
            <p:cNvPr id="7" name="円/楕円 6"/>
            <p:cNvSpPr/>
            <p:nvPr/>
          </p:nvSpPr>
          <p:spPr>
            <a:xfrm>
              <a:off x="3762394" y="4386017"/>
              <a:ext cx="936104" cy="86409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ja-JP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メイリオ" panose="020B0604030504040204" pitchFamily="50" charset="-128"/>
                </a:rPr>
                <a:t>SNS</a:t>
              </a:r>
            </a:p>
          </p:txBody>
        </p:sp>
        <p:sp>
          <p:nvSpPr>
            <p:cNvPr id="8" name="円/楕円 7"/>
            <p:cNvSpPr/>
            <p:nvPr/>
          </p:nvSpPr>
          <p:spPr>
            <a:xfrm>
              <a:off x="5238440" y="4405419"/>
              <a:ext cx="936104" cy="86409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ja-JP" alt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メイリオ" panose="020B0604030504040204" pitchFamily="50" charset="-128"/>
                </a:rPr>
                <a:t>ダイレクトメール</a:t>
              </a:r>
              <a:endParaRPr lang="en-US" altLang="ja-JP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メイリオ" panose="020B0604030504040204" pitchFamily="50" charset="-128"/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6213140" y="3403170"/>
              <a:ext cx="936104" cy="86409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ja-JP" alt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メイリオ" panose="020B0604030504040204" pitchFamily="50" charset="-128"/>
                </a:rPr>
                <a:t>カタログ</a:t>
              </a:r>
              <a:endParaRPr lang="en-US" altLang="ja-JP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  <a:cs typeface="メイリオ" panose="020B0604030504040204" pitchFamily="50" charset="-128"/>
                </a:rPr>
                <a:t>通販</a:t>
              </a:r>
              <a:endParaRPr lang="en-US" altLang="ja-JP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メイリオ" panose="020B0604030504040204" pitchFamily="50" charset="-128"/>
              </a:endParaRPr>
            </a:p>
          </p:txBody>
        </p:sp>
        <p:grpSp>
          <p:nvGrpSpPr>
            <p:cNvPr id="68" name="グループ化 67"/>
            <p:cNvGrpSpPr/>
            <p:nvPr/>
          </p:nvGrpSpPr>
          <p:grpSpPr>
            <a:xfrm>
              <a:off x="3692860" y="2031986"/>
              <a:ext cx="2528127" cy="2373434"/>
              <a:chOff x="3208971" y="1577705"/>
              <a:chExt cx="3472223" cy="3259762"/>
            </a:xfrm>
          </p:grpSpPr>
          <p:cxnSp>
            <p:nvCxnSpPr>
              <p:cNvPr id="15" name="直線矢印コネクタ 14"/>
              <p:cNvCxnSpPr/>
              <p:nvPr/>
            </p:nvCxnSpPr>
            <p:spPr>
              <a:xfrm>
                <a:off x="5845579" y="3501008"/>
                <a:ext cx="835613" cy="334210"/>
              </a:xfrm>
              <a:prstGeom prst="straightConnector1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  <a:prstDash val="sysDot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矢印コネクタ 15"/>
              <p:cNvCxnSpPr/>
              <p:nvPr/>
            </p:nvCxnSpPr>
            <p:spPr>
              <a:xfrm>
                <a:off x="5351042" y="4096172"/>
                <a:ext cx="360040" cy="721893"/>
              </a:xfrm>
              <a:prstGeom prst="straightConnector1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  <a:prstDash val="sysDot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矢印コネクタ 16"/>
              <p:cNvCxnSpPr/>
              <p:nvPr/>
            </p:nvCxnSpPr>
            <p:spPr>
              <a:xfrm flipH="1">
                <a:off x="4146792" y="4055074"/>
                <a:ext cx="374160" cy="782393"/>
              </a:xfrm>
              <a:prstGeom prst="straightConnector1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  <a:prstDash val="sysDot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矢印コネクタ 19"/>
              <p:cNvCxnSpPr/>
              <p:nvPr/>
            </p:nvCxnSpPr>
            <p:spPr>
              <a:xfrm flipH="1">
                <a:off x="5324016" y="1577705"/>
                <a:ext cx="382476" cy="765612"/>
              </a:xfrm>
              <a:prstGeom prst="straightConnector1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  <a:prstDash val="sysDot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矢印コネクタ 47"/>
              <p:cNvCxnSpPr/>
              <p:nvPr/>
            </p:nvCxnSpPr>
            <p:spPr>
              <a:xfrm>
                <a:off x="3224808" y="2525892"/>
                <a:ext cx="921984" cy="364386"/>
              </a:xfrm>
              <a:prstGeom prst="straightConnector1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  <a:prstDash val="sysDot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矢印コネクタ 48"/>
              <p:cNvCxnSpPr/>
              <p:nvPr/>
            </p:nvCxnSpPr>
            <p:spPr>
              <a:xfrm>
                <a:off x="4173878" y="1577705"/>
                <a:ext cx="365864" cy="765611"/>
              </a:xfrm>
              <a:prstGeom prst="straightConnector1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  <a:prstDash val="sysDot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矢印コネクタ 54"/>
              <p:cNvCxnSpPr/>
              <p:nvPr/>
            </p:nvCxnSpPr>
            <p:spPr>
              <a:xfrm flipV="1">
                <a:off x="5845581" y="2526775"/>
                <a:ext cx="835613" cy="363503"/>
              </a:xfrm>
              <a:prstGeom prst="straightConnector1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  <a:prstDash val="sysDot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矢印コネクタ 61"/>
              <p:cNvCxnSpPr/>
              <p:nvPr/>
            </p:nvCxnSpPr>
            <p:spPr>
              <a:xfrm flipV="1">
                <a:off x="3208971" y="3501008"/>
                <a:ext cx="835613" cy="334210"/>
              </a:xfrm>
              <a:prstGeom prst="straightConnector1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  <a:prstDash val="sysDot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9" name="直線矢印コネクタ 68"/>
            <p:cNvCxnSpPr/>
            <p:nvPr/>
          </p:nvCxnSpPr>
          <p:spPr>
            <a:xfrm flipV="1">
              <a:off x="4721937" y="1583268"/>
              <a:ext cx="510888" cy="5563"/>
            </a:xfrm>
            <a:prstGeom prst="straightConnector1">
              <a:avLst/>
            </a:prstGeom>
            <a:ln w="19050">
              <a:solidFill>
                <a:schemeClr val="accent1">
                  <a:lumMod val="50000"/>
                </a:schemeClr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矢印コネクタ 72"/>
            <p:cNvCxnSpPr/>
            <p:nvPr/>
          </p:nvCxnSpPr>
          <p:spPr>
            <a:xfrm flipV="1">
              <a:off x="4721937" y="4837467"/>
              <a:ext cx="510888" cy="5563"/>
            </a:xfrm>
            <a:prstGeom prst="straightConnector1">
              <a:avLst/>
            </a:prstGeom>
            <a:ln w="19050">
              <a:solidFill>
                <a:schemeClr val="accent1">
                  <a:lumMod val="50000"/>
                </a:schemeClr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矢印コネクタ 74"/>
            <p:cNvCxnSpPr/>
            <p:nvPr/>
          </p:nvCxnSpPr>
          <p:spPr>
            <a:xfrm flipV="1">
              <a:off x="5982200" y="4149948"/>
              <a:ext cx="384687" cy="373962"/>
            </a:xfrm>
            <a:prstGeom prst="straightConnector1">
              <a:avLst/>
            </a:prstGeom>
            <a:ln w="19050">
              <a:solidFill>
                <a:schemeClr val="accent1">
                  <a:lumMod val="50000"/>
                </a:schemeClr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矢印コネクタ 76"/>
            <p:cNvCxnSpPr/>
            <p:nvPr/>
          </p:nvCxnSpPr>
          <p:spPr>
            <a:xfrm flipV="1">
              <a:off x="3512047" y="1828335"/>
              <a:ext cx="384687" cy="373962"/>
            </a:xfrm>
            <a:prstGeom prst="straightConnector1">
              <a:avLst/>
            </a:prstGeom>
            <a:ln w="19050">
              <a:solidFill>
                <a:schemeClr val="accent1">
                  <a:lumMod val="50000"/>
                </a:schemeClr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矢印コネクタ 77"/>
            <p:cNvCxnSpPr/>
            <p:nvPr/>
          </p:nvCxnSpPr>
          <p:spPr>
            <a:xfrm>
              <a:off x="3532535" y="4151009"/>
              <a:ext cx="343712" cy="371839"/>
            </a:xfrm>
            <a:prstGeom prst="straightConnector1">
              <a:avLst/>
            </a:prstGeom>
            <a:ln w="19050">
              <a:solidFill>
                <a:schemeClr val="accent1">
                  <a:lumMod val="50000"/>
                </a:schemeClr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矢印コネクタ 81"/>
            <p:cNvCxnSpPr/>
            <p:nvPr/>
          </p:nvCxnSpPr>
          <p:spPr>
            <a:xfrm>
              <a:off x="6023175" y="1873115"/>
              <a:ext cx="343712" cy="371839"/>
            </a:xfrm>
            <a:prstGeom prst="straightConnector1">
              <a:avLst/>
            </a:prstGeom>
            <a:ln w="19050">
              <a:solidFill>
                <a:schemeClr val="accent1">
                  <a:lumMod val="50000"/>
                </a:schemeClr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矢印コネクタ 82"/>
            <p:cNvCxnSpPr>
              <a:stCxn id="2" idx="4"/>
              <a:endCxn id="6" idx="0"/>
            </p:cNvCxnSpPr>
            <p:nvPr/>
          </p:nvCxnSpPr>
          <p:spPr>
            <a:xfrm>
              <a:off x="3224808" y="2923131"/>
              <a:ext cx="0" cy="480039"/>
            </a:xfrm>
            <a:prstGeom prst="straightConnector1">
              <a:avLst/>
            </a:prstGeom>
            <a:ln w="19050">
              <a:solidFill>
                <a:schemeClr val="accent1">
                  <a:lumMod val="50000"/>
                </a:schemeClr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矢印コネクタ 85"/>
            <p:cNvCxnSpPr/>
            <p:nvPr/>
          </p:nvCxnSpPr>
          <p:spPr>
            <a:xfrm>
              <a:off x="6698751" y="2923130"/>
              <a:ext cx="0" cy="480039"/>
            </a:xfrm>
            <a:prstGeom prst="straightConnector1">
              <a:avLst/>
            </a:prstGeom>
            <a:ln w="19050">
              <a:solidFill>
                <a:schemeClr val="accent1">
                  <a:lumMod val="50000"/>
                </a:schemeClr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8" name="図 87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309" t="2097" r="26867" b="40450"/>
          <a:stretch/>
        </p:blipFill>
        <p:spPr>
          <a:xfrm>
            <a:off x="4109199" y="2592224"/>
            <a:ext cx="1227741" cy="1524198"/>
          </a:xfrm>
          <a:prstGeom prst="rect">
            <a:avLst/>
          </a:prstGeom>
          <a:ln>
            <a:noFill/>
          </a:ln>
        </p:spPr>
      </p:pic>
      <p:sp>
        <p:nvSpPr>
          <p:cNvPr id="29" name="テキスト ボックス 28"/>
          <p:cNvSpPr txBox="1"/>
          <p:nvPr/>
        </p:nvSpPr>
        <p:spPr>
          <a:xfrm>
            <a:off x="174246" y="286406"/>
            <a:ext cx="3155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■オムニチャネル環境の例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914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ホームベース 20"/>
          <p:cNvSpPr/>
          <p:nvPr/>
        </p:nvSpPr>
        <p:spPr>
          <a:xfrm>
            <a:off x="4664968" y="884296"/>
            <a:ext cx="3968568" cy="384464"/>
          </a:xfrm>
          <a:prstGeom prst="homePlat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</a:rPr>
              <a:t>受け取り</a:t>
            </a:r>
          </a:p>
        </p:txBody>
      </p:sp>
      <p:sp>
        <p:nvSpPr>
          <p:cNvPr id="16" name="ホームベース 15"/>
          <p:cNvSpPr/>
          <p:nvPr/>
        </p:nvSpPr>
        <p:spPr>
          <a:xfrm>
            <a:off x="1416480" y="884296"/>
            <a:ext cx="3824552" cy="384464"/>
          </a:xfrm>
          <a:prstGeom prst="homePlat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検討購入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1496617" y="1484786"/>
            <a:ext cx="2736304" cy="1746195"/>
          </a:xfrm>
          <a:prstGeom prst="roundRect">
            <a:avLst/>
          </a:prstGeom>
          <a:solidFill>
            <a:srgbClr val="61B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+mn-ea"/>
              </a:rPr>
              <a:t>リアルショップ</a:t>
            </a:r>
            <a:endParaRPr kumimoji="1" lang="ja-JP" altLang="en-US" b="1" dirty="0">
              <a:latin typeface="+mn-ea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483922" y="4365106"/>
            <a:ext cx="2736304" cy="1746195"/>
          </a:xfrm>
          <a:prstGeom prst="round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+mn-ea"/>
              </a:rPr>
              <a:t>ネット</a:t>
            </a:r>
            <a:endParaRPr kumimoji="1" lang="en-US" altLang="ja-JP" b="1" dirty="0" smtClean="0">
              <a:latin typeface="+mn-ea"/>
            </a:endParaRPr>
          </a:p>
          <a:p>
            <a:pPr algn="ctr"/>
            <a:r>
              <a:rPr lang="ja-JP" altLang="en-US" sz="1200" b="1" dirty="0">
                <a:latin typeface="+mn-ea"/>
              </a:rPr>
              <a:t>（</a:t>
            </a:r>
            <a:r>
              <a:rPr lang="en-US" altLang="ja-JP" sz="1200" b="1" dirty="0" smtClean="0">
                <a:latin typeface="+mn-ea"/>
              </a:rPr>
              <a:t>WEB</a:t>
            </a:r>
            <a:r>
              <a:rPr lang="ja-JP" altLang="en-US" sz="1200" b="1" dirty="0" smtClean="0">
                <a:latin typeface="+mn-ea"/>
              </a:rPr>
              <a:t>ショップ、モール、</a:t>
            </a:r>
            <a:endParaRPr lang="en-US" altLang="ja-JP" sz="1200" b="1" dirty="0" smtClean="0">
              <a:latin typeface="+mn-ea"/>
            </a:endParaRPr>
          </a:p>
          <a:p>
            <a:pPr algn="ctr"/>
            <a:r>
              <a:rPr lang="ja-JP" altLang="en-US" sz="1200" b="1" dirty="0" smtClean="0">
                <a:latin typeface="+mn-ea"/>
              </a:rPr>
              <a:t>レビューサイトなど）</a:t>
            </a:r>
            <a:endParaRPr kumimoji="1" lang="ja-JP" altLang="en-US" sz="1200" b="1" dirty="0">
              <a:latin typeface="+mn-ea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5754004" y="4365104"/>
            <a:ext cx="2736304" cy="174619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+mn-ea"/>
              </a:rPr>
              <a:t>自宅</a:t>
            </a:r>
            <a:endParaRPr kumimoji="1" lang="en-US" altLang="ja-JP" b="1" dirty="0" smtClean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+mn-ea"/>
              </a:rPr>
              <a:t>オフィス</a:t>
            </a:r>
            <a:endParaRPr lang="en-US" altLang="ja-JP" b="1" dirty="0" smtClean="0">
              <a:solidFill>
                <a:schemeClr val="bg1"/>
              </a:solidFill>
              <a:latin typeface="+mn-ea"/>
            </a:endParaRPr>
          </a:p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+mn-ea"/>
              </a:rPr>
              <a:t>コンビニ</a:t>
            </a:r>
            <a:endParaRPr kumimoji="1" lang="ja-JP" altLang="en-US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745088" y="1484785"/>
            <a:ext cx="2736304" cy="1746195"/>
          </a:xfrm>
          <a:prstGeom prst="roundRect">
            <a:avLst/>
          </a:prstGeom>
          <a:solidFill>
            <a:srgbClr val="61B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+mn-ea"/>
              </a:rPr>
              <a:t>リアルショップ</a:t>
            </a:r>
            <a:endParaRPr kumimoji="1" lang="ja-JP" altLang="en-US" b="1" dirty="0">
              <a:latin typeface="+mn-ea"/>
            </a:endParaRPr>
          </a:p>
        </p:txBody>
      </p:sp>
      <p:cxnSp>
        <p:nvCxnSpPr>
          <p:cNvPr id="13" name="直線矢印コネクタ 12"/>
          <p:cNvCxnSpPr>
            <a:stCxn id="6" idx="3"/>
            <a:endCxn id="8" idx="1"/>
          </p:cNvCxnSpPr>
          <p:nvPr/>
        </p:nvCxnSpPr>
        <p:spPr>
          <a:xfrm flipV="1">
            <a:off x="4220226" y="2357883"/>
            <a:ext cx="1524862" cy="2880321"/>
          </a:xfrm>
          <a:prstGeom prst="straightConnector1">
            <a:avLst/>
          </a:prstGeom>
          <a:ln w="76200">
            <a:solidFill>
              <a:schemeClr val="tx2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>
            <a:off x="2818978" y="3131703"/>
            <a:ext cx="2" cy="1224138"/>
          </a:xfrm>
          <a:prstGeom prst="straightConnector1">
            <a:avLst/>
          </a:prstGeom>
          <a:ln w="76200">
            <a:solidFill>
              <a:schemeClr val="tx2">
                <a:lumMod val="85000"/>
                <a:lumOff val="1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V="1">
            <a:off x="4278373" y="2132856"/>
            <a:ext cx="1512167" cy="1"/>
          </a:xfrm>
          <a:prstGeom prst="straightConnector1">
            <a:avLst/>
          </a:prstGeom>
          <a:ln w="76200">
            <a:solidFill>
              <a:schemeClr val="tx2">
                <a:lumMod val="50000"/>
                <a:lumOff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H="1">
            <a:off x="4220226" y="5393162"/>
            <a:ext cx="1524862" cy="0"/>
          </a:xfrm>
          <a:prstGeom prst="straightConnector1">
            <a:avLst/>
          </a:prstGeom>
          <a:ln w="76200">
            <a:solidFill>
              <a:schemeClr val="tx2">
                <a:lumMod val="85000"/>
                <a:lumOff val="15000"/>
              </a:schemeClr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174246" y="286406"/>
            <a:ext cx="4634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■オムニチャネルの購買行動　概略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000672" y="3617033"/>
            <a:ext cx="172819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検索・検討</a:t>
            </a:r>
            <a:endParaRPr kumimoji="1" lang="ja-JP" altLang="en-US" sz="1600" dirty="0"/>
          </a:p>
        </p:txBody>
      </p:sp>
      <p:sp>
        <p:nvSpPr>
          <p:cNvPr id="32" name="角丸四角形吹き出し 31"/>
          <p:cNvSpPr/>
          <p:nvPr/>
        </p:nvSpPr>
        <p:spPr>
          <a:xfrm>
            <a:off x="632520" y="2852935"/>
            <a:ext cx="1152128" cy="576065"/>
          </a:xfrm>
          <a:prstGeom prst="wedgeRoundRectCallout">
            <a:avLst>
              <a:gd name="adj1" fmla="val 77774"/>
              <a:gd name="adj2" fmla="val -14167"/>
              <a:gd name="adj3" fmla="val 16667"/>
            </a:avLst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質感やサイズは、</a:t>
            </a:r>
            <a:endParaRPr kumimoji="1" lang="en-US" altLang="ja-JP" sz="8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実店舗</a:t>
            </a:r>
            <a:r>
              <a:rPr kumimoji="1" lang="ja-JP" altLang="en-US" sz="800" dirty="0" smtClean="0">
                <a:solidFill>
                  <a:schemeClr val="tx1"/>
                </a:solidFill>
              </a:rPr>
              <a:t>で</a:t>
            </a:r>
            <a:endParaRPr kumimoji="1" lang="en-US" altLang="ja-JP" sz="8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実物を確認</a:t>
            </a:r>
          </a:p>
        </p:txBody>
      </p:sp>
      <p:sp>
        <p:nvSpPr>
          <p:cNvPr id="33" name="角丸四角形吹き出し 32"/>
          <p:cNvSpPr/>
          <p:nvPr/>
        </p:nvSpPr>
        <p:spPr>
          <a:xfrm>
            <a:off x="618523" y="3955587"/>
            <a:ext cx="1152128" cy="576065"/>
          </a:xfrm>
          <a:prstGeom prst="wedgeRoundRectCallout">
            <a:avLst>
              <a:gd name="adj1" fmla="val 71160"/>
              <a:gd name="adj2" fmla="val 57641"/>
              <a:gd name="adj3" fmla="val 16667"/>
            </a:avLst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在庫や価格比較</a:t>
            </a:r>
            <a:endParaRPr kumimoji="1" lang="en-US" altLang="ja-JP" sz="8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口</a:t>
            </a:r>
            <a:r>
              <a:rPr lang="ja-JP" altLang="en-US" sz="800" dirty="0" smtClean="0">
                <a:solidFill>
                  <a:schemeClr val="tx1"/>
                </a:solidFill>
              </a:rPr>
              <a:t>コミレビューは</a:t>
            </a:r>
            <a:endParaRPr lang="en-US" altLang="ja-JP" sz="8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ネットで検索</a:t>
            </a:r>
          </a:p>
        </p:txBody>
      </p:sp>
      <p:sp>
        <p:nvSpPr>
          <p:cNvPr id="34" name="角丸四角形吹き出し 33"/>
          <p:cNvSpPr/>
          <p:nvPr/>
        </p:nvSpPr>
        <p:spPr>
          <a:xfrm>
            <a:off x="5745088" y="2942947"/>
            <a:ext cx="1152128" cy="576065"/>
          </a:xfrm>
          <a:prstGeom prst="wedgeRoundRectCallout">
            <a:avLst>
              <a:gd name="adj1" fmla="val -74345"/>
              <a:gd name="adj2" fmla="val -53850"/>
              <a:gd name="adj3" fmla="val 16667"/>
            </a:avLst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ネットで買って</a:t>
            </a:r>
            <a:endParaRPr kumimoji="1" lang="en-US" altLang="ja-JP" sz="8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</a:rPr>
              <a:t>店舗で受け取りが</a:t>
            </a:r>
            <a:endParaRPr lang="en-US" altLang="ja-JP" sz="8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便利な場合もある。</a:t>
            </a:r>
          </a:p>
        </p:txBody>
      </p:sp>
      <p:sp>
        <p:nvSpPr>
          <p:cNvPr id="35" name="角丸四角形吹き出し 34"/>
          <p:cNvSpPr/>
          <p:nvPr/>
        </p:nvSpPr>
        <p:spPr>
          <a:xfrm>
            <a:off x="5323949" y="5823266"/>
            <a:ext cx="1358704" cy="576065"/>
          </a:xfrm>
          <a:prstGeom prst="wedgeRoundRectCallout">
            <a:avLst>
              <a:gd name="adj1" fmla="val -66249"/>
              <a:gd name="adj2" fmla="val -118099"/>
              <a:gd name="adj3" fmla="val 16667"/>
            </a:avLst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</a:rPr>
              <a:t>リアルショップで確認し、</a:t>
            </a:r>
            <a:endParaRPr lang="en-US" altLang="ja-JP" sz="8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ネットで購入し</a:t>
            </a:r>
            <a:endParaRPr kumimoji="1" lang="en-US" altLang="ja-JP" sz="8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</a:rPr>
              <a:t>自宅やコンビニで</a:t>
            </a:r>
            <a:endParaRPr lang="en-US" altLang="ja-JP" sz="8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受け取り。</a:t>
            </a:r>
          </a:p>
        </p:txBody>
      </p:sp>
      <p:cxnSp>
        <p:nvCxnSpPr>
          <p:cNvPr id="67" name="直線矢印コネクタ 66"/>
          <p:cNvCxnSpPr>
            <a:stCxn id="5" idx="3"/>
          </p:cNvCxnSpPr>
          <p:nvPr/>
        </p:nvCxnSpPr>
        <p:spPr>
          <a:xfrm>
            <a:off x="4232921" y="2357884"/>
            <a:ext cx="1521083" cy="3035278"/>
          </a:xfrm>
          <a:prstGeom prst="straightConnector1">
            <a:avLst/>
          </a:prstGeom>
          <a:ln w="76200">
            <a:solidFill>
              <a:schemeClr val="tx2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角丸四角形吹き出し 67"/>
          <p:cNvSpPr/>
          <p:nvPr/>
        </p:nvSpPr>
        <p:spPr>
          <a:xfrm>
            <a:off x="5641800" y="4149080"/>
            <a:ext cx="1007452" cy="494793"/>
          </a:xfrm>
          <a:prstGeom prst="wedgeRoundRectCallout">
            <a:avLst>
              <a:gd name="adj1" fmla="val -79869"/>
              <a:gd name="adj2" fmla="val 12288"/>
              <a:gd name="adj3" fmla="val 16667"/>
            </a:avLst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宅配サービスも</a:t>
            </a:r>
            <a:endParaRPr kumimoji="1" lang="en-US" altLang="ja-JP" sz="8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</a:rPr>
              <a:t>より便利に</a:t>
            </a:r>
            <a:endParaRPr kumimoji="1" lang="ja-JP" altLang="en-US" sz="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80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グループ化 21"/>
          <p:cNvGrpSpPr/>
          <p:nvPr/>
        </p:nvGrpSpPr>
        <p:grpSpPr>
          <a:xfrm>
            <a:off x="2847774" y="1333217"/>
            <a:ext cx="5835359" cy="4544055"/>
            <a:chOff x="2847774" y="685145"/>
            <a:chExt cx="5835359" cy="4588734"/>
          </a:xfrm>
        </p:grpSpPr>
        <p:cxnSp>
          <p:nvCxnSpPr>
            <p:cNvPr id="16" name="直線コネクタ 15"/>
            <p:cNvCxnSpPr/>
            <p:nvPr/>
          </p:nvCxnSpPr>
          <p:spPr>
            <a:xfrm flipH="1">
              <a:off x="2847774" y="685145"/>
              <a:ext cx="29210" cy="4588734"/>
            </a:xfrm>
            <a:prstGeom prst="line">
              <a:avLst/>
            </a:prstGeom>
            <a:ln w="9525">
              <a:solidFill>
                <a:schemeClr val="tx2">
                  <a:lumMod val="50000"/>
                  <a:lumOff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H="1">
              <a:off x="4299311" y="685145"/>
              <a:ext cx="29210" cy="4588734"/>
            </a:xfrm>
            <a:prstGeom prst="line">
              <a:avLst/>
            </a:prstGeom>
            <a:ln w="9525">
              <a:solidFill>
                <a:schemeClr val="tx2">
                  <a:lumMod val="50000"/>
                  <a:lumOff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flipH="1">
              <a:off x="5750848" y="685145"/>
              <a:ext cx="29210" cy="4588734"/>
            </a:xfrm>
            <a:prstGeom prst="line">
              <a:avLst/>
            </a:prstGeom>
            <a:ln w="9525">
              <a:solidFill>
                <a:schemeClr val="tx2">
                  <a:lumMod val="50000"/>
                  <a:lumOff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H="1">
              <a:off x="7202385" y="685145"/>
              <a:ext cx="29210" cy="4588734"/>
            </a:xfrm>
            <a:prstGeom prst="line">
              <a:avLst/>
            </a:prstGeom>
            <a:ln w="9525">
              <a:solidFill>
                <a:schemeClr val="tx2">
                  <a:lumMod val="50000"/>
                  <a:lumOff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flipH="1">
              <a:off x="8653923" y="685145"/>
              <a:ext cx="29210" cy="4588734"/>
            </a:xfrm>
            <a:prstGeom prst="line">
              <a:avLst/>
            </a:prstGeom>
            <a:ln w="9525">
              <a:solidFill>
                <a:schemeClr val="tx2">
                  <a:lumMod val="50000"/>
                  <a:lumOff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グループ化 2"/>
          <p:cNvGrpSpPr/>
          <p:nvPr/>
        </p:nvGrpSpPr>
        <p:grpSpPr>
          <a:xfrm>
            <a:off x="441665" y="1844825"/>
            <a:ext cx="8390353" cy="500753"/>
            <a:chOff x="432251" y="1196752"/>
            <a:chExt cx="8390353" cy="500753"/>
          </a:xfrm>
          <a:solidFill>
            <a:srgbClr val="002060"/>
          </a:solidFill>
        </p:grpSpPr>
        <p:sp>
          <p:nvSpPr>
            <p:cNvPr id="2" name="角丸四角形 1"/>
            <p:cNvSpPr/>
            <p:nvPr/>
          </p:nvSpPr>
          <p:spPr>
            <a:xfrm>
              <a:off x="432251" y="1196752"/>
              <a:ext cx="1548370" cy="500753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latin typeface="+mn-ea"/>
                </a:rPr>
                <a:t>実店舗</a:t>
              </a:r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2751795" y="1321940"/>
              <a:ext cx="250377" cy="250377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4203332" y="1321940"/>
              <a:ext cx="250377" cy="250377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/>
            </a:p>
          </p:txBody>
        </p:sp>
        <p:sp>
          <p:nvSpPr>
            <p:cNvPr id="26" name="円/楕円 25"/>
            <p:cNvSpPr/>
            <p:nvPr/>
          </p:nvSpPr>
          <p:spPr>
            <a:xfrm>
              <a:off x="5625659" y="1321940"/>
              <a:ext cx="250377" cy="250377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/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7062960" y="1321940"/>
              <a:ext cx="250377" cy="250377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/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8572227" y="1321940"/>
              <a:ext cx="250377" cy="250377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/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432251" y="2902043"/>
            <a:ext cx="8409181" cy="500753"/>
            <a:chOff x="432251" y="2511724"/>
            <a:chExt cx="8409181" cy="500753"/>
          </a:xfrm>
          <a:solidFill>
            <a:srgbClr val="FFC000"/>
          </a:solidFill>
        </p:grpSpPr>
        <p:sp>
          <p:nvSpPr>
            <p:cNvPr id="10" name="角丸四角形 9"/>
            <p:cNvSpPr/>
            <p:nvPr/>
          </p:nvSpPr>
          <p:spPr>
            <a:xfrm>
              <a:off x="432251" y="2511724"/>
              <a:ext cx="1548370" cy="500753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dirty="0" smtClean="0">
                  <a:solidFill>
                    <a:schemeClr val="tx1"/>
                  </a:solidFill>
                  <a:latin typeface="+mn-ea"/>
                </a:rPr>
                <a:t>PC</a:t>
              </a:r>
              <a:endParaRPr kumimoji="1" lang="ja-JP" altLang="en-US" sz="1600" b="1" dirty="0" smtClean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29" name="円/楕円 28"/>
            <p:cNvSpPr/>
            <p:nvPr/>
          </p:nvSpPr>
          <p:spPr>
            <a:xfrm>
              <a:off x="2770623" y="2636912"/>
              <a:ext cx="250377" cy="250377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4222160" y="2636912"/>
              <a:ext cx="250377" cy="250377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5644487" y="2636912"/>
              <a:ext cx="250377" cy="250377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2" name="円/楕円 31"/>
            <p:cNvSpPr/>
            <p:nvPr/>
          </p:nvSpPr>
          <p:spPr>
            <a:xfrm>
              <a:off x="7081788" y="2636912"/>
              <a:ext cx="250377" cy="250377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8591055" y="2636912"/>
              <a:ext cx="250377" cy="250377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432251" y="3959261"/>
            <a:ext cx="8409181" cy="500753"/>
            <a:chOff x="432251" y="2511724"/>
            <a:chExt cx="8409181" cy="500753"/>
          </a:xfrm>
          <a:solidFill>
            <a:srgbClr val="FF6600"/>
          </a:solidFill>
        </p:grpSpPr>
        <p:sp>
          <p:nvSpPr>
            <p:cNvPr id="36" name="角丸四角形 35"/>
            <p:cNvSpPr/>
            <p:nvPr/>
          </p:nvSpPr>
          <p:spPr>
            <a:xfrm>
              <a:off x="432251" y="2511724"/>
              <a:ext cx="1548370" cy="500753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 smtClean="0">
                  <a:latin typeface="+mn-ea"/>
                </a:rPr>
                <a:t>スマートフォン</a:t>
              </a:r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2770623" y="2636912"/>
              <a:ext cx="250377" cy="250377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/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4222160" y="2636912"/>
              <a:ext cx="250377" cy="250377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/>
            </a:p>
          </p:txBody>
        </p:sp>
        <p:sp>
          <p:nvSpPr>
            <p:cNvPr id="39" name="円/楕円 38"/>
            <p:cNvSpPr/>
            <p:nvPr/>
          </p:nvSpPr>
          <p:spPr>
            <a:xfrm>
              <a:off x="5644487" y="2636912"/>
              <a:ext cx="250377" cy="250377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/>
            </a:p>
          </p:txBody>
        </p:sp>
        <p:sp>
          <p:nvSpPr>
            <p:cNvPr id="40" name="円/楕円 39"/>
            <p:cNvSpPr/>
            <p:nvPr/>
          </p:nvSpPr>
          <p:spPr>
            <a:xfrm>
              <a:off x="7081788" y="2636912"/>
              <a:ext cx="250377" cy="250377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/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8591055" y="2636912"/>
              <a:ext cx="250377" cy="250377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/>
            </a:p>
          </p:txBody>
        </p:sp>
      </p:grpSp>
      <p:grpSp>
        <p:nvGrpSpPr>
          <p:cNvPr id="42" name="グループ化 41"/>
          <p:cNvGrpSpPr/>
          <p:nvPr/>
        </p:nvGrpSpPr>
        <p:grpSpPr>
          <a:xfrm>
            <a:off x="432251" y="5016480"/>
            <a:ext cx="5462613" cy="500753"/>
            <a:chOff x="432251" y="2511724"/>
            <a:chExt cx="5462613" cy="500753"/>
          </a:xfrm>
          <a:solidFill>
            <a:srgbClr val="00B0F0"/>
          </a:solidFill>
        </p:grpSpPr>
        <p:sp>
          <p:nvSpPr>
            <p:cNvPr id="43" name="角丸四角形 42"/>
            <p:cNvSpPr/>
            <p:nvPr/>
          </p:nvSpPr>
          <p:spPr>
            <a:xfrm>
              <a:off x="432251" y="2511724"/>
              <a:ext cx="1548370" cy="500753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b="1" dirty="0">
                  <a:latin typeface="+mn-ea"/>
                </a:rPr>
                <a:t>SNS</a:t>
              </a:r>
              <a:endParaRPr kumimoji="1" lang="ja-JP" altLang="en-US" sz="1600" b="1" dirty="0" smtClean="0">
                <a:latin typeface="+mn-ea"/>
              </a:endParaRPr>
            </a:p>
          </p:txBody>
        </p:sp>
        <p:sp>
          <p:nvSpPr>
            <p:cNvPr id="44" name="円/楕円 43"/>
            <p:cNvSpPr/>
            <p:nvPr/>
          </p:nvSpPr>
          <p:spPr>
            <a:xfrm>
              <a:off x="2770623" y="2636912"/>
              <a:ext cx="250377" cy="250377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/>
            </a:p>
          </p:txBody>
        </p:sp>
        <p:sp>
          <p:nvSpPr>
            <p:cNvPr id="45" name="円/楕円 44"/>
            <p:cNvSpPr/>
            <p:nvPr/>
          </p:nvSpPr>
          <p:spPr>
            <a:xfrm>
              <a:off x="4222160" y="2636912"/>
              <a:ext cx="250377" cy="250377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/>
            </a:p>
          </p:txBody>
        </p:sp>
        <p:sp>
          <p:nvSpPr>
            <p:cNvPr id="46" name="円/楕円 45"/>
            <p:cNvSpPr/>
            <p:nvPr/>
          </p:nvSpPr>
          <p:spPr>
            <a:xfrm>
              <a:off x="5644487" y="2636912"/>
              <a:ext cx="250377" cy="250377"/>
            </a:xfrm>
            <a:prstGeom prst="ellipse">
              <a:avLst/>
            </a:prstGeom>
            <a:grp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/>
            </a:p>
          </p:txBody>
        </p:sp>
      </p:grpSp>
      <p:cxnSp>
        <p:nvCxnSpPr>
          <p:cNvPr id="14" name="直線矢印コネクタ 13"/>
          <p:cNvCxnSpPr/>
          <p:nvPr/>
        </p:nvCxnSpPr>
        <p:spPr>
          <a:xfrm>
            <a:off x="3080792" y="2095201"/>
            <a:ext cx="1059946" cy="0"/>
          </a:xfrm>
          <a:prstGeom prst="straightConnector1">
            <a:avLst/>
          </a:prstGeom>
          <a:ln w="28575">
            <a:solidFill>
              <a:srgbClr val="00206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4537628" y="2095201"/>
            <a:ext cx="1059946" cy="0"/>
          </a:xfrm>
          <a:prstGeom prst="straightConnector1">
            <a:avLst/>
          </a:prstGeom>
          <a:ln w="28575">
            <a:solidFill>
              <a:srgbClr val="00206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>
            <a:off x="5994464" y="2095201"/>
            <a:ext cx="1059946" cy="0"/>
          </a:xfrm>
          <a:prstGeom prst="straightConnector1">
            <a:avLst/>
          </a:prstGeom>
          <a:ln w="28575">
            <a:solidFill>
              <a:srgbClr val="00206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>
            <a:off x="7451301" y="2095201"/>
            <a:ext cx="1059946" cy="0"/>
          </a:xfrm>
          <a:prstGeom prst="straightConnector1">
            <a:avLst/>
          </a:prstGeom>
          <a:ln w="28575">
            <a:solidFill>
              <a:srgbClr val="00206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>
            <a:off x="3080792" y="3152419"/>
            <a:ext cx="1059946" cy="0"/>
          </a:xfrm>
          <a:prstGeom prst="straightConnector1">
            <a:avLst/>
          </a:prstGeom>
          <a:ln w="28575">
            <a:solidFill>
              <a:srgbClr val="FFC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>
            <a:off x="4537628" y="3152419"/>
            <a:ext cx="1059946" cy="0"/>
          </a:xfrm>
          <a:prstGeom prst="straightConnector1">
            <a:avLst/>
          </a:prstGeom>
          <a:ln w="28575">
            <a:solidFill>
              <a:srgbClr val="FFC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>
            <a:off x="5994464" y="3152419"/>
            <a:ext cx="1059946" cy="0"/>
          </a:xfrm>
          <a:prstGeom prst="straightConnector1">
            <a:avLst/>
          </a:prstGeom>
          <a:ln w="28575">
            <a:solidFill>
              <a:srgbClr val="FFC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>
            <a:off x="7451301" y="3152419"/>
            <a:ext cx="1059946" cy="0"/>
          </a:xfrm>
          <a:prstGeom prst="straightConnector1">
            <a:avLst/>
          </a:prstGeom>
          <a:ln w="28575">
            <a:solidFill>
              <a:srgbClr val="FFC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>
            <a:off x="3080792" y="4198079"/>
            <a:ext cx="1059946" cy="0"/>
          </a:xfrm>
          <a:prstGeom prst="straightConnector1">
            <a:avLst/>
          </a:prstGeom>
          <a:ln w="28575">
            <a:solidFill>
              <a:srgbClr val="FF66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>
            <a:off x="4537628" y="4198079"/>
            <a:ext cx="1059946" cy="0"/>
          </a:xfrm>
          <a:prstGeom prst="straightConnector1">
            <a:avLst/>
          </a:prstGeom>
          <a:ln w="28575">
            <a:solidFill>
              <a:srgbClr val="FF66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>
            <a:off x="5994464" y="4198079"/>
            <a:ext cx="1059946" cy="0"/>
          </a:xfrm>
          <a:prstGeom prst="straightConnector1">
            <a:avLst/>
          </a:prstGeom>
          <a:ln w="28575">
            <a:solidFill>
              <a:srgbClr val="FF66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>
            <a:off x="7451301" y="4198079"/>
            <a:ext cx="1059946" cy="0"/>
          </a:xfrm>
          <a:prstGeom prst="straightConnector1">
            <a:avLst/>
          </a:prstGeom>
          <a:ln w="28575">
            <a:solidFill>
              <a:srgbClr val="FF66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>
            <a:off x="3080792" y="5266856"/>
            <a:ext cx="1059946" cy="0"/>
          </a:xfrm>
          <a:prstGeom prst="straightConnector1">
            <a:avLst/>
          </a:prstGeom>
          <a:ln w="28575">
            <a:solidFill>
              <a:srgbClr val="00B0F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>
          <a:xfrm>
            <a:off x="4537628" y="5266856"/>
            <a:ext cx="1059946" cy="0"/>
          </a:xfrm>
          <a:prstGeom prst="straightConnector1">
            <a:avLst/>
          </a:prstGeom>
          <a:ln w="28575">
            <a:solidFill>
              <a:srgbClr val="00B0F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グループ化 111"/>
          <p:cNvGrpSpPr/>
          <p:nvPr/>
        </p:nvGrpSpPr>
        <p:grpSpPr>
          <a:xfrm>
            <a:off x="3080791" y="2179868"/>
            <a:ext cx="4032449" cy="889093"/>
            <a:chOff x="3080792" y="1572316"/>
            <a:chExt cx="3973618" cy="681654"/>
          </a:xfrm>
        </p:grpSpPr>
        <p:cxnSp>
          <p:nvCxnSpPr>
            <p:cNvPr id="67" name="直線矢印コネクタ 66"/>
            <p:cNvCxnSpPr/>
            <p:nvPr/>
          </p:nvCxnSpPr>
          <p:spPr>
            <a:xfrm>
              <a:off x="3080792" y="1572317"/>
              <a:ext cx="1059946" cy="681653"/>
            </a:xfrm>
            <a:prstGeom prst="straightConnector1">
              <a:avLst/>
            </a:prstGeom>
            <a:ln w="28575">
              <a:solidFill>
                <a:schemeClr val="tx2">
                  <a:lumMod val="75000"/>
                  <a:lumOff val="25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矢印コネクタ 69"/>
            <p:cNvCxnSpPr/>
            <p:nvPr/>
          </p:nvCxnSpPr>
          <p:spPr>
            <a:xfrm>
              <a:off x="4537628" y="1572317"/>
              <a:ext cx="1059946" cy="681653"/>
            </a:xfrm>
            <a:prstGeom prst="straightConnector1">
              <a:avLst/>
            </a:prstGeom>
            <a:ln w="28575">
              <a:solidFill>
                <a:schemeClr val="tx2">
                  <a:lumMod val="75000"/>
                  <a:lumOff val="25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矢印コネクタ 70"/>
            <p:cNvCxnSpPr/>
            <p:nvPr/>
          </p:nvCxnSpPr>
          <p:spPr>
            <a:xfrm>
              <a:off x="5994464" y="1572316"/>
              <a:ext cx="1059946" cy="681653"/>
            </a:xfrm>
            <a:prstGeom prst="straightConnector1">
              <a:avLst/>
            </a:prstGeom>
            <a:ln w="28575">
              <a:solidFill>
                <a:schemeClr val="tx2">
                  <a:lumMod val="75000"/>
                  <a:lumOff val="25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直線矢印コネクタ 74"/>
          <p:cNvCxnSpPr/>
          <p:nvPr/>
        </p:nvCxnSpPr>
        <p:spPr>
          <a:xfrm>
            <a:off x="3130822" y="3339613"/>
            <a:ext cx="1059946" cy="681653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>
            <a:off x="4587658" y="3339613"/>
            <a:ext cx="1059946" cy="681653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6044494" y="3339612"/>
            <a:ext cx="1059946" cy="681653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グループ化 108"/>
          <p:cNvGrpSpPr/>
          <p:nvPr/>
        </p:nvGrpSpPr>
        <p:grpSpPr>
          <a:xfrm>
            <a:off x="3114731" y="4332555"/>
            <a:ext cx="3998509" cy="809113"/>
            <a:chOff x="3114732" y="3806514"/>
            <a:chExt cx="3973618" cy="681654"/>
          </a:xfrm>
        </p:grpSpPr>
        <p:cxnSp>
          <p:nvCxnSpPr>
            <p:cNvPr id="80" name="直線矢印コネクタ 79"/>
            <p:cNvCxnSpPr/>
            <p:nvPr/>
          </p:nvCxnSpPr>
          <p:spPr>
            <a:xfrm flipV="1">
              <a:off x="3114732" y="3806514"/>
              <a:ext cx="1059946" cy="681653"/>
            </a:xfrm>
            <a:prstGeom prst="straightConnector1">
              <a:avLst/>
            </a:prstGeom>
            <a:ln w="28575">
              <a:solidFill>
                <a:schemeClr val="tx2">
                  <a:lumMod val="75000"/>
                  <a:lumOff val="25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矢印コネクタ 80"/>
            <p:cNvCxnSpPr/>
            <p:nvPr/>
          </p:nvCxnSpPr>
          <p:spPr>
            <a:xfrm flipV="1">
              <a:off x="4571568" y="3806514"/>
              <a:ext cx="1059946" cy="681653"/>
            </a:xfrm>
            <a:prstGeom prst="straightConnector1">
              <a:avLst/>
            </a:prstGeom>
            <a:ln w="28575">
              <a:solidFill>
                <a:schemeClr val="tx2">
                  <a:lumMod val="75000"/>
                  <a:lumOff val="25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矢印コネクタ 81"/>
            <p:cNvCxnSpPr/>
            <p:nvPr/>
          </p:nvCxnSpPr>
          <p:spPr>
            <a:xfrm flipV="1">
              <a:off x="6028404" y="3806515"/>
              <a:ext cx="1059946" cy="681653"/>
            </a:xfrm>
            <a:prstGeom prst="straightConnector1">
              <a:avLst/>
            </a:prstGeom>
            <a:ln w="28575">
              <a:solidFill>
                <a:schemeClr val="tx2">
                  <a:lumMod val="75000"/>
                  <a:lumOff val="25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4" name="直線矢印コネクタ 83"/>
          <p:cNvCxnSpPr/>
          <p:nvPr/>
        </p:nvCxnSpPr>
        <p:spPr>
          <a:xfrm>
            <a:off x="3021000" y="2310585"/>
            <a:ext cx="1278311" cy="1648676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/>
          <p:nvPr/>
        </p:nvCxnSpPr>
        <p:spPr>
          <a:xfrm>
            <a:off x="4428445" y="2310585"/>
            <a:ext cx="1278311" cy="1648676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>
            <a:off x="5894864" y="2285144"/>
            <a:ext cx="1278311" cy="1648676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" name="グループ化 112"/>
          <p:cNvGrpSpPr/>
          <p:nvPr/>
        </p:nvGrpSpPr>
        <p:grpSpPr>
          <a:xfrm>
            <a:off x="3021000" y="3339613"/>
            <a:ext cx="4152009" cy="1765911"/>
            <a:chOff x="3021000" y="2691540"/>
            <a:chExt cx="4152009" cy="1765911"/>
          </a:xfrm>
        </p:grpSpPr>
        <p:cxnSp>
          <p:nvCxnSpPr>
            <p:cNvPr id="90" name="直線矢印コネクタ 89"/>
            <p:cNvCxnSpPr/>
            <p:nvPr/>
          </p:nvCxnSpPr>
          <p:spPr>
            <a:xfrm flipV="1">
              <a:off x="3021000" y="2691540"/>
              <a:ext cx="1201160" cy="1765911"/>
            </a:xfrm>
            <a:prstGeom prst="straightConnector1">
              <a:avLst/>
            </a:prstGeom>
            <a:ln w="28575">
              <a:solidFill>
                <a:schemeClr val="tx2">
                  <a:lumMod val="75000"/>
                  <a:lumOff val="25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矢印コネクタ 91"/>
            <p:cNvCxnSpPr/>
            <p:nvPr/>
          </p:nvCxnSpPr>
          <p:spPr>
            <a:xfrm flipV="1">
              <a:off x="4537628" y="2725595"/>
              <a:ext cx="1109976" cy="1731856"/>
            </a:xfrm>
            <a:prstGeom prst="straightConnector1">
              <a:avLst/>
            </a:prstGeom>
            <a:ln w="28575">
              <a:solidFill>
                <a:schemeClr val="tx2">
                  <a:lumMod val="75000"/>
                  <a:lumOff val="25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矢印コネクタ 92"/>
            <p:cNvCxnSpPr/>
            <p:nvPr/>
          </p:nvCxnSpPr>
          <p:spPr>
            <a:xfrm flipV="1">
              <a:off x="5961112" y="2708920"/>
              <a:ext cx="1211897" cy="1731857"/>
            </a:xfrm>
            <a:prstGeom prst="straightConnector1">
              <a:avLst/>
            </a:prstGeom>
            <a:ln w="28575">
              <a:solidFill>
                <a:schemeClr val="tx2">
                  <a:lumMod val="75000"/>
                  <a:lumOff val="25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4" name="直線矢印コネクタ 93"/>
          <p:cNvCxnSpPr/>
          <p:nvPr/>
        </p:nvCxnSpPr>
        <p:spPr>
          <a:xfrm flipV="1">
            <a:off x="7392110" y="2345578"/>
            <a:ext cx="1211897" cy="1731857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/>
          <p:nvPr/>
        </p:nvCxnSpPr>
        <p:spPr>
          <a:xfrm flipV="1">
            <a:off x="7397872" y="2285144"/>
            <a:ext cx="1059946" cy="681653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矢印コネクタ 94"/>
          <p:cNvCxnSpPr/>
          <p:nvPr/>
        </p:nvCxnSpPr>
        <p:spPr>
          <a:xfrm flipV="1">
            <a:off x="5962550" y="2345578"/>
            <a:ext cx="1210625" cy="2671340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/>
          <p:nvPr/>
        </p:nvCxnSpPr>
        <p:spPr>
          <a:xfrm flipV="1">
            <a:off x="4481713" y="2362054"/>
            <a:ext cx="1210625" cy="2671340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/>
          <p:nvPr/>
        </p:nvCxnSpPr>
        <p:spPr>
          <a:xfrm flipV="1">
            <a:off x="3021000" y="2362054"/>
            <a:ext cx="1210625" cy="2671340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矢印コネクタ 101"/>
          <p:cNvCxnSpPr/>
          <p:nvPr/>
        </p:nvCxnSpPr>
        <p:spPr>
          <a:xfrm flipV="1">
            <a:off x="3092504" y="2167209"/>
            <a:ext cx="1072515" cy="901751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矢印コネクタ 102"/>
          <p:cNvCxnSpPr/>
          <p:nvPr/>
        </p:nvCxnSpPr>
        <p:spPr>
          <a:xfrm flipV="1">
            <a:off x="4566615" y="2167209"/>
            <a:ext cx="1072515" cy="901751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矢印コネクタ 103"/>
          <p:cNvCxnSpPr/>
          <p:nvPr/>
        </p:nvCxnSpPr>
        <p:spPr>
          <a:xfrm flipV="1">
            <a:off x="6040725" y="2167210"/>
            <a:ext cx="1072515" cy="901751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矢印コネクタ 105"/>
          <p:cNvCxnSpPr/>
          <p:nvPr/>
        </p:nvCxnSpPr>
        <p:spPr>
          <a:xfrm flipV="1">
            <a:off x="3080792" y="3212977"/>
            <a:ext cx="1072515" cy="901751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矢印コネクタ 106"/>
          <p:cNvCxnSpPr/>
          <p:nvPr/>
        </p:nvCxnSpPr>
        <p:spPr>
          <a:xfrm flipV="1">
            <a:off x="4554903" y="3212977"/>
            <a:ext cx="1072515" cy="901751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矢印コネクタ 107"/>
          <p:cNvCxnSpPr/>
          <p:nvPr/>
        </p:nvCxnSpPr>
        <p:spPr>
          <a:xfrm flipV="1">
            <a:off x="6029013" y="3212978"/>
            <a:ext cx="1072515" cy="901751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グループ化 113"/>
          <p:cNvGrpSpPr/>
          <p:nvPr/>
        </p:nvGrpSpPr>
        <p:grpSpPr>
          <a:xfrm>
            <a:off x="2961231" y="2274168"/>
            <a:ext cx="4152009" cy="1765911"/>
            <a:chOff x="3021000" y="2691540"/>
            <a:chExt cx="4152009" cy="1765911"/>
          </a:xfrm>
        </p:grpSpPr>
        <p:cxnSp>
          <p:nvCxnSpPr>
            <p:cNvPr id="115" name="直線矢印コネクタ 114"/>
            <p:cNvCxnSpPr/>
            <p:nvPr/>
          </p:nvCxnSpPr>
          <p:spPr>
            <a:xfrm flipV="1">
              <a:off x="3021000" y="2691540"/>
              <a:ext cx="1201160" cy="1765911"/>
            </a:xfrm>
            <a:prstGeom prst="straightConnector1">
              <a:avLst/>
            </a:prstGeom>
            <a:ln w="28575">
              <a:solidFill>
                <a:schemeClr val="tx2">
                  <a:lumMod val="75000"/>
                  <a:lumOff val="25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矢印コネクタ 115"/>
            <p:cNvCxnSpPr/>
            <p:nvPr/>
          </p:nvCxnSpPr>
          <p:spPr>
            <a:xfrm flipV="1">
              <a:off x="4537628" y="2725595"/>
              <a:ext cx="1109976" cy="1731856"/>
            </a:xfrm>
            <a:prstGeom prst="straightConnector1">
              <a:avLst/>
            </a:prstGeom>
            <a:ln w="28575">
              <a:solidFill>
                <a:schemeClr val="tx2">
                  <a:lumMod val="75000"/>
                  <a:lumOff val="25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矢印コネクタ 116"/>
            <p:cNvCxnSpPr/>
            <p:nvPr/>
          </p:nvCxnSpPr>
          <p:spPr>
            <a:xfrm flipV="1">
              <a:off x="5961112" y="2708920"/>
              <a:ext cx="1211897" cy="1731857"/>
            </a:xfrm>
            <a:prstGeom prst="straightConnector1">
              <a:avLst/>
            </a:prstGeom>
            <a:ln w="28575">
              <a:solidFill>
                <a:schemeClr val="tx2">
                  <a:lumMod val="75000"/>
                  <a:lumOff val="25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ホームベース 4"/>
          <p:cNvSpPr/>
          <p:nvPr/>
        </p:nvSpPr>
        <p:spPr>
          <a:xfrm>
            <a:off x="2223038" y="1084095"/>
            <a:ext cx="1440160" cy="384464"/>
          </a:xfrm>
          <a:prstGeom prst="homePlat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/>
              <a:t>認知</a:t>
            </a:r>
            <a:endParaRPr lang="ja-JP" altLang="en-US" sz="1600" dirty="0"/>
          </a:p>
        </p:txBody>
      </p:sp>
      <p:sp>
        <p:nvSpPr>
          <p:cNvPr id="6" name="ホームベース 5"/>
          <p:cNvSpPr/>
          <p:nvPr/>
        </p:nvSpPr>
        <p:spPr>
          <a:xfrm>
            <a:off x="3668672" y="1084095"/>
            <a:ext cx="1440160" cy="384464"/>
          </a:xfrm>
          <a:prstGeom prst="homePlat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/>
              <a:t>興味</a:t>
            </a:r>
            <a:endParaRPr lang="ja-JP" altLang="en-US" sz="1600" dirty="0"/>
          </a:p>
        </p:txBody>
      </p:sp>
      <p:sp>
        <p:nvSpPr>
          <p:cNvPr id="7" name="ホームベース 6"/>
          <p:cNvSpPr/>
          <p:nvPr/>
        </p:nvSpPr>
        <p:spPr>
          <a:xfrm>
            <a:off x="5104893" y="1084095"/>
            <a:ext cx="1440160" cy="384464"/>
          </a:xfrm>
          <a:prstGeom prst="homePlat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/>
              <a:t>比較検討</a:t>
            </a:r>
            <a:endParaRPr lang="ja-JP" altLang="en-US" sz="1600" dirty="0"/>
          </a:p>
        </p:txBody>
      </p:sp>
      <p:sp>
        <p:nvSpPr>
          <p:cNvPr id="8" name="ホームベース 7"/>
          <p:cNvSpPr/>
          <p:nvPr/>
        </p:nvSpPr>
        <p:spPr>
          <a:xfrm>
            <a:off x="6541114" y="1084095"/>
            <a:ext cx="1440160" cy="384464"/>
          </a:xfrm>
          <a:prstGeom prst="homePlat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/>
              <a:t>購買</a:t>
            </a:r>
            <a:endParaRPr lang="ja-JP" altLang="en-US" sz="1600" dirty="0"/>
          </a:p>
        </p:txBody>
      </p:sp>
      <p:sp>
        <p:nvSpPr>
          <p:cNvPr id="9" name="ホームベース 8"/>
          <p:cNvSpPr/>
          <p:nvPr/>
        </p:nvSpPr>
        <p:spPr>
          <a:xfrm>
            <a:off x="7977336" y="1084095"/>
            <a:ext cx="1440160" cy="384464"/>
          </a:xfrm>
          <a:prstGeom prst="homePlat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/>
              <a:t>受け取り</a:t>
            </a:r>
            <a:endParaRPr lang="ja-JP" altLang="en-US" sz="1600" dirty="0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140431" y="322364"/>
            <a:ext cx="3155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■主なチャネル間の動き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418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30294" y="116632"/>
            <a:ext cx="92890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/>
            <a:r>
              <a:rPr lang="ja-JP" altLang="ja-JP" dirty="0"/>
              <a:t>オムニチャンネル時代の新しい流通仮説</a:t>
            </a:r>
          </a:p>
          <a:p>
            <a:pPr eaLnBrk="0"/>
            <a:r>
              <a:rPr lang="ja-JP" altLang="ja-JP" sz="2400" b="1" dirty="0"/>
              <a:t>「</a:t>
            </a:r>
            <a:r>
              <a:rPr lang="en-US" altLang="ja-JP" sz="2400" b="1" dirty="0"/>
              <a:t>AISAS(</a:t>
            </a:r>
            <a:r>
              <a:rPr lang="ja-JP" altLang="ja-JP" sz="2400" b="1" dirty="0"/>
              <a:t>アイサス）」から「</a:t>
            </a:r>
            <a:r>
              <a:rPr lang="en-US" altLang="ja-JP" sz="2400" b="1" dirty="0"/>
              <a:t>AISCAS</a:t>
            </a:r>
            <a:r>
              <a:rPr lang="ja-JP" altLang="ja-JP" sz="2400" b="1" dirty="0"/>
              <a:t>（アイキャス）」へ</a:t>
            </a:r>
            <a:endParaRPr lang="ja-JP" altLang="ja-JP" sz="2400" dirty="0"/>
          </a:p>
          <a:p>
            <a:pPr eaLnBrk="0"/>
            <a:r>
              <a:rPr lang="ja-JP" altLang="ja-JP" sz="1200" dirty="0" smtClean="0"/>
              <a:t>オムニチャネル時代の消費行動は、ネットで検索（サーチ）してから購入（アクション）するまでの時間がもっと長くなり、消費者はより重層的な比較をするようになってきます。多くの人は、場所とタイミング、利便性を自分のために自由自在に使って、一番いい環境で購入するようになるのです。</a:t>
            </a:r>
          </a:p>
          <a:p>
            <a:pPr algn="r" eaLnBrk="0"/>
            <a:r>
              <a:rPr lang="ja-JP" altLang="ja-JP" sz="1200" dirty="0" smtClean="0"/>
              <a:t>※</a:t>
            </a:r>
            <a:r>
              <a:rPr lang="en-US" altLang="ja-JP" sz="1200" dirty="0" smtClean="0"/>
              <a:t>AISCAS</a:t>
            </a:r>
            <a:r>
              <a:rPr lang="ja-JP" altLang="ja-JP" sz="1200" dirty="0" smtClean="0"/>
              <a:t>理論は</a:t>
            </a:r>
            <a:r>
              <a:rPr lang="en-US" altLang="ja-JP" sz="1200" dirty="0" smtClean="0"/>
              <a:t>EC</a:t>
            </a:r>
            <a:r>
              <a:rPr lang="ja-JP" altLang="ja-JP" sz="1200" dirty="0" smtClean="0"/>
              <a:t>研究会の土屋憲太郎氏が提唱。</a:t>
            </a:r>
            <a:endParaRPr lang="ja-JP" altLang="ja-JP" sz="1200" dirty="0"/>
          </a:p>
        </p:txBody>
      </p:sp>
      <p:sp>
        <p:nvSpPr>
          <p:cNvPr id="8" name="円/楕円 7"/>
          <p:cNvSpPr/>
          <p:nvPr/>
        </p:nvSpPr>
        <p:spPr>
          <a:xfrm>
            <a:off x="645387" y="2132856"/>
            <a:ext cx="552758" cy="53216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/>
              <a:t>A</a:t>
            </a:r>
            <a:endParaRPr kumimoji="1" lang="ja-JP" altLang="en-US" sz="2400" b="1" dirty="0" smtClean="0"/>
          </a:p>
        </p:txBody>
      </p:sp>
      <p:sp>
        <p:nvSpPr>
          <p:cNvPr id="9" name="円/楕円 8"/>
          <p:cNvSpPr/>
          <p:nvPr/>
        </p:nvSpPr>
        <p:spPr>
          <a:xfrm>
            <a:off x="645387" y="2830988"/>
            <a:ext cx="552758" cy="53216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/>
              <a:t>I</a:t>
            </a:r>
            <a:endParaRPr kumimoji="1" lang="ja-JP" altLang="en-US" sz="2400" b="1" dirty="0" smtClean="0"/>
          </a:p>
        </p:txBody>
      </p:sp>
      <p:sp>
        <p:nvSpPr>
          <p:cNvPr id="10" name="円/楕円 9"/>
          <p:cNvSpPr/>
          <p:nvPr/>
        </p:nvSpPr>
        <p:spPr>
          <a:xfrm>
            <a:off x="645387" y="3529120"/>
            <a:ext cx="552758" cy="53216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/>
              <a:t>S</a:t>
            </a:r>
            <a:endParaRPr kumimoji="1" lang="ja-JP" altLang="en-US" sz="2400" b="1" dirty="0" smtClean="0"/>
          </a:p>
        </p:txBody>
      </p:sp>
      <p:sp>
        <p:nvSpPr>
          <p:cNvPr id="11" name="円/楕円 10"/>
          <p:cNvSpPr/>
          <p:nvPr/>
        </p:nvSpPr>
        <p:spPr>
          <a:xfrm>
            <a:off x="645387" y="4227252"/>
            <a:ext cx="552758" cy="53216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/>
              <a:t>A</a:t>
            </a:r>
            <a:endParaRPr kumimoji="1" lang="ja-JP" altLang="en-US" sz="2400" b="1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43091" y="2245051"/>
            <a:ext cx="2717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 smtClean="0"/>
              <a:t>アテンション：</a:t>
            </a:r>
            <a:r>
              <a:rPr lang="ja-JP" altLang="ja-JP" sz="1400" dirty="0"/>
              <a:t>注目</a:t>
            </a:r>
            <a:r>
              <a:rPr lang="ja-JP" altLang="ja-JP" sz="1400" dirty="0" smtClean="0"/>
              <a:t>され</a:t>
            </a:r>
            <a:endParaRPr lang="ja-JP" altLang="ja-JP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43091" y="2950148"/>
            <a:ext cx="2717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 smtClean="0"/>
              <a:t>インタレスト：</a:t>
            </a:r>
            <a:r>
              <a:rPr lang="ja-JP" altLang="ja-JP" sz="1400" dirty="0"/>
              <a:t>興味が</a:t>
            </a:r>
            <a:r>
              <a:rPr lang="ja-JP" altLang="ja-JP" sz="1400" dirty="0" smtClean="0"/>
              <a:t>生まれ</a:t>
            </a:r>
            <a:endParaRPr lang="ja-JP" altLang="ja-JP" sz="1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243091" y="3655245"/>
            <a:ext cx="2717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 smtClean="0"/>
              <a:t>サーチ</a:t>
            </a:r>
            <a:r>
              <a:rPr lang="ja-JP" altLang="ja-JP" sz="1400" dirty="0"/>
              <a:t>　　　</a:t>
            </a:r>
            <a:r>
              <a:rPr lang="ja-JP" altLang="ja-JP" sz="1400" dirty="0" smtClean="0"/>
              <a:t>：</a:t>
            </a:r>
            <a:r>
              <a:rPr lang="ja-JP" altLang="ja-JP" sz="1400" dirty="0"/>
              <a:t>検索</a:t>
            </a:r>
            <a:r>
              <a:rPr lang="ja-JP" altLang="ja-JP" sz="1400" dirty="0" smtClean="0"/>
              <a:t>し</a:t>
            </a:r>
            <a:endParaRPr lang="ja-JP" altLang="ja-JP" sz="1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43091" y="5065439"/>
            <a:ext cx="2717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 smtClean="0"/>
              <a:t>シェア</a:t>
            </a:r>
            <a:r>
              <a:rPr lang="ja-JP" altLang="ja-JP" sz="1400" dirty="0"/>
              <a:t>　　　</a:t>
            </a:r>
            <a:r>
              <a:rPr lang="ja-JP" altLang="ja-JP" sz="1400" dirty="0" smtClean="0"/>
              <a:t>：</a:t>
            </a:r>
            <a:r>
              <a:rPr lang="ja-JP" altLang="ja-JP" sz="1400" dirty="0"/>
              <a:t>情報共有</a:t>
            </a:r>
            <a:r>
              <a:rPr lang="ja-JP" altLang="ja-JP" sz="1400" dirty="0" smtClean="0"/>
              <a:t>する</a:t>
            </a:r>
            <a:endParaRPr lang="ja-JP" altLang="ja-JP" sz="1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62568" y="4360342"/>
            <a:ext cx="2717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 smtClean="0"/>
              <a:t>アクション</a:t>
            </a:r>
            <a:r>
              <a:rPr lang="ja-JP" altLang="ja-JP" sz="1400" dirty="0"/>
              <a:t>　</a:t>
            </a:r>
            <a:r>
              <a:rPr lang="ja-JP" altLang="ja-JP" sz="1400" dirty="0" smtClean="0"/>
              <a:t>：</a:t>
            </a:r>
            <a:r>
              <a:rPr lang="ja-JP" altLang="ja-JP" sz="1400" dirty="0"/>
              <a:t>購入</a:t>
            </a:r>
            <a:r>
              <a:rPr lang="ja-JP" altLang="ja-JP" sz="1400" dirty="0" smtClean="0"/>
              <a:t>し</a:t>
            </a:r>
            <a:endParaRPr lang="ja-JP" altLang="ja-JP" sz="1400" dirty="0"/>
          </a:p>
        </p:txBody>
      </p:sp>
      <p:sp>
        <p:nvSpPr>
          <p:cNvPr id="20" name="円/楕円 19"/>
          <p:cNvSpPr/>
          <p:nvPr/>
        </p:nvSpPr>
        <p:spPr>
          <a:xfrm>
            <a:off x="645387" y="4925384"/>
            <a:ext cx="552758" cy="53216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/>
              <a:t>S</a:t>
            </a:r>
            <a:endParaRPr kumimoji="1" lang="ja-JP" altLang="en-US" sz="2400" b="1" dirty="0" smtClean="0"/>
          </a:p>
        </p:txBody>
      </p:sp>
      <p:sp>
        <p:nvSpPr>
          <p:cNvPr id="21" name="右矢印 20"/>
          <p:cNvSpPr/>
          <p:nvPr/>
        </p:nvSpPr>
        <p:spPr>
          <a:xfrm>
            <a:off x="4232920" y="2739540"/>
            <a:ext cx="1008112" cy="2088232"/>
          </a:xfrm>
          <a:prstGeom prst="rightArrow">
            <a:avLst>
              <a:gd name="adj1" fmla="val 50000"/>
              <a:gd name="adj2" fmla="val 5697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/>
          </a:p>
        </p:txBody>
      </p:sp>
      <p:sp>
        <p:nvSpPr>
          <p:cNvPr id="22" name="円/楕円 21"/>
          <p:cNvSpPr/>
          <p:nvPr/>
        </p:nvSpPr>
        <p:spPr>
          <a:xfrm>
            <a:off x="5688633" y="1988840"/>
            <a:ext cx="552758" cy="53216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/>
              <a:t>A</a:t>
            </a:r>
            <a:endParaRPr kumimoji="1" lang="ja-JP" altLang="en-US" sz="2400" b="1" dirty="0" smtClean="0"/>
          </a:p>
        </p:txBody>
      </p:sp>
      <p:sp>
        <p:nvSpPr>
          <p:cNvPr id="23" name="円/楕円 22"/>
          <p:cNvSpPr/>
          <p:nvPr/>
        </p:nvSpPr>
        <p:spPr>
          <a:xfrm>
            <a:off x="5688633" y="2686972"/>
            <a:ext cx="552758" cy="53216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/>
              <a:t>I</a:t>
            </a:r>
            <a:endParaRPr kumimoji="1" lang="ja-JP" altLang="en-US" sz="2400" b="1" dirty="0" smtClean="0"/>
          </a:p>
        </p:txBody>
      </p:sp>
      <p:sp>
        <p:nvSpPr>
          <p:cNvPr id="24" name="円/楕円 23"/>
          <p:cNvSpPr/>
          <p:nvPr/>
        </p:nvSpPr>
        <p:spPr>
          <a:xfrm>
            <a:off x="5688633" y="3385104"/>
            <a:ext cx="552758" cy="53216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/>
              <a:t>S</a:t>
            </a:r>
            <a:endParaRPr kumimoji="1" lang="ja-JP" altLang="en-US" sz="2400" b="1" dirty="0" smtClean="0"/>
          </a:p>
        </p:txBody>
      </p:sp>
      <p:sp>
        <p:nvSpPr>
          <p:cNvPr id="25" name="円/楕円 24"/>
          <p:cNvSpPr/>
          <p:nvPr/>
        </p:nvSpPr>
        <p:spPr>
          <a:xfrm>
            <a:off x="5688633" y="4718980"/>
            <a:ext cx="552758" cy="53216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/>
              <a:t>A</a:t>
            </a:r>
            <a:endParaRPr kumimoji="1" lang="ja-JP" altLang="en-US" sz="2400" b="1" dirty="0" smtClean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286337" y="2101035"/>
            <a:ext cx="2933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 smtClean="0"/>
              <a:t>アテンション：</a:t>
            </a:r>
            <a:r>
              <a:rPr lang="ja-JP" altLang="ja-JP" sz="1400" dirty="0"/>
              <a:t>注目</a:t>
            </a:r>
            <a:r>
              <a:rPr lang="ja-JP" altLang="ja-JP" sz="1400" dirty="0" smtClean="0"/>
              <a:t>され</a:t>
            </a:r>
            <a:endParaRPr lang="ja-JP" altLang="ja-JP" sz="14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286337" y="2806132"/>
            <a:ext cx="2933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 smtClean="0"/>
              <a:t>インタレスト：</a:t>
            </a:r>
            <a:r>
              <a:rPr lang="ja-JP" altLang="ja-JP" sz="1400" dirty="0"/>
              <a:t>興味が</a:t>
            </a:r>
            <a:r>
              <a:rPr lang="ja-JP" altLang="ja-JP" sz="1400" dirty="0" smtClean="0"/>
              <a:t>生まれ</a:t>
            </a:r>
            <a:endParaRPr lang="ja-JP" altLang="ja-JP" sz="14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286337" y="3511229"/>
            <a:ext cx="2933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 smtClean="0"/>
              <a:t>サーチ</a:t>
            </a:r>
            <a:r>
              <a:rPr lang="ja-JP" altLang="ja-JP" sz="1400" dirty="0"/>
              <a:t>　　　</a:t>
            </a:r>
            <a:r>
              <a:rPr lang="ja-JP" altLang="ja-JP" sz="1400" dirty="0" smtClean="0"/>
              <a:t>：</a:t>
            </a:r>
            <a:r>
              <a:rPr lang="ja-JP" altLang="ja-JP" sz="1400" dirty="0"/>
              <a:t>検索</a:t>
            </a:r>
            <a:r>
              <a:rPr lang="ja-JP" altLang="ja-JP" sz="1400" dirty="0" smtClean="0"/>
              <a:t>し</a:t>
            </a:r>
            <a:endParaRPr lang="ja-JP" altLang="ja-JP" sz="1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286337" y="5557167"/>
            <a:ext cx="2933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 smtClean="0"/>
              <a:t>シェア</a:t>
            </a:r>
            <a:r>
              <a:rPr lang="ja-JP" altLang="ja-JP" sz="1400" dirty="0"/>
              <a:t>　　　</a:t>
            </a:r>
            <a:r>
              <a:rPr lang="ja-JP" altLang="ja-JP" sz="1400" dirty="0" smtClean="0"/>
              <a:t>：</a:t>
            </a:r>
            <a:r>
              <a:rPr lang="ja-JP" altLang="ja-JP" sz="1400" dirty="0"/>
              <a:t>情報共有</a:t>
            </a:r>
            <a:r>
              <a:rPr lang="ja-JP" altLang="ja-JP" sz="1400" dirty="0" smtClean="0"/>
              <a:t>する</a:t>
            </a:r>
            <a:endParaRPr lang="ja-JP" altLang="ja-JP" sz="1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305814" y="4852070"/>
            <a:ext cx="2933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 smtClean="0"/>
              <a:t>アクション</a:t>
            </a:r>
            <a:r>
              <a:rPr lang="ja-JP" altLang="ja-JP" sz="1400" dirty="0"/>
              <a:t>　</a:t>
            </a:r>
            <a:r>
              <a:rPr lang="ja-JP" altLang="ja-JP" sz="1400" dirty="0" smtClean="0"/>
              <a:t>：</a:t>
            </a:r>
            <a:r>
              <a:rPr lang="ja-JP" altLang="ja-JP" sz="1400" dirty="0"/>
              <a:t>購入</a:t>
            </a:r>
            <a:r>
              <a:rPr lang="ja-JP" altLang="ja-JP" sz="1400" dirty="0" smtClean="0"/>
              <a:t>し</a:t>
            </a:r>
            <a:endParaRPr lang="ja-JP" altLang="ja-JP" sz="1400" dirty="0"/>
          </a:p>
        </p:txBody>
      </p:sp>
      <p:sp>
        <p:nvSpPr>
          <p:cNvPr id="31" name="円/楕円 30"/>
          <p:cNvSpPr/>
          <p:nvPr/>
        </p:nvSpPr>
        <p:spPr>
          <a:xfrm>
            <a:off x="5688633" y="5417112"/>
            <a:ext cx="552758" cy="53216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/>
              <a:t>S</a:t>
            </a:r>
            <a:endParaRPr kumimoji="1" lang="ja-JP" altLang="en-US" sz="2400" b="1" dirty="0" smtClean="0"/>
          </a:p>
        </p:txBody>
      </p:sp>
      <p:sp>
        <p:nvSpPr>
          <p:cNvPr id="32" name="円/楕円 31"/>
          <p:cNvSpPr/>
          <p:nvPr/>
        </p:nvSpPr>
        <p:spPr>
          <a:xfrm>
            <a:off x="5688633" y="4077072"/>
            <a:ext cx="552758" cy="532168"/>
          </a:xfrm>
          <a:prstGeom prst="ellipse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rgbClr val="C00000"/>
                </a:solidFill>
              </a:rPr>
              <a:t>C</a:t>
            </a:r>
            <a:endParaRPr kumimoji="1" lang="ja-JP" altLang="en-US" sz="2400" b="1" dirty="0" smtClean="0">
              <a:solidFill>
                <a:srgbClr val="C0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305813" y="4210162"/>
            <a:ext cx="34717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C00000"/>
                </a:solidFill>
              </a:rPr>
              <a:t>ｺﾝﾍﾟｱ</a:t>
            </a:r>
            <a:r>
              <a:rPr lang="en-US" altLang="ja-JP" sz="1400" dirty="0">
                <a:solidFill>
                  <a:srgbClr val="C00000"/>
                </a:solidFill>
              </a:rPr>
              <a:t>&amp;</a:t>
            </a:r>
            <a:r>
              <a:rPr lang="ja-JP" altLang="en-US" sz="1400" dirty="0" smtClean="0">
                <a:solidFill>
                  <a:srgbClr val="C00000"/>
                </a:solidFill>
              </a:rPr>
              <a:t>ﾁｬｰﾐﾝｸﾞ：</a:t>
            </a:r>
            <a:r>
              <a:rPr lang="ja-JP" altLang="en-US" sz="1400" dirty="0">
                <a:solidFill>
                  <a:srgbClr val="C00000"/>
                </a:solidFill>
              </a:rPr>
              <a:t>比較検討して楽しみ、</a:t>
            </a:r>
            <a:endParaRPr lang="ja-JP" altLang="ja-JP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83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グレースケール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</a:spPr>
      <a:bodyPr rtlCol="0" anchor="ctr"/>
      <a:lstStyle>
        <a:defPPr algn="ctr">
          <a:defRPr kumimoji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76200">
          <a:solidFill>
            <a:srgbClr val="00B05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1573</TotalTime>
  <Words>404</Words>
  <Application>Microsoft Office PowerPoint</Application>
  <PresentationFormat>A4 210 x 297 mm</PresentationFormat>
  <Paragraphs>85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A.K</dc:creator>
  <cp:lastModifiedBy>A.K</cp:lastModifiedBy>
  <cp:revision>52</cp:revision>
  <dcterms:created xsi:type="dcterms:W3CDTF">2015-06-28T03:38:20Z</dcterms:created>
  <dcterms:modified xsi:type="dcterms:W3CDTF">2016-03-26T06:44:35Z</dcterms:modified>
</cp:coreProperties>
</file>