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6" r:id="rId3"/>
    <p:sldId id="270" r:id="rId4"/>
    <p:sldId id="268" r:id="rId5"/>
    <p:sldId id="269" r:id="rId6"/>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3" autoAdjust="0"/>
    <p:restoredTop sz="94660"/>
  </p:normalViewPr>
  <p:slideViewPr>
    <p:cSldViewPr>
      <p:cViewPr varScale="1">
        <p:scale>
          <a:sx n="79" d="100"/>
          <a:sy n="79" d="100"/>
        </p:scale>
        <p:origin x="-960"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44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6372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正方形/長方形 1"/>
          <p:cNvSpPr/>
          <p:nvPr userDrawn="1"/>
        </p:nvSpPr>
        <p:spPr>
          <a:xfrm>
            <a:off x="7675243" y="6581001"/>
            <a:ext cx="2218428" cy="27699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The author is</a:t>
            </a:r>
            <a:r>
              <a:rPr lang="ja-JP" altLang="en-US" sz="12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err="1">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ProjectTorch</a:t>
            </a:r>
            <a:r>
              <a:rPr lang="en-US" altLang="ja-JP" sz="12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17894578"/>
      </p:ext>
    </p:extLst>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4246" y="1184720"/>
            <a:ext cx="8694966" cy="3531736"/>
          </a:xfrm>
          <a:prstGeom prst="rect">
            <a:avLst/>
          </a:prstGeom>
          <a:noFill/>
        </p:spPr>
        <p:txBody>
          <a:bodyPr wrap="square" rtlCol="0">
            <a:spAutoFit/>
          </a:bodyPr>
          <a:lstStyle/>
          <a:p>
            <a:r>
              <a:rPr lang="en-US" altLang="ja-JP" b="1" dirty="0" smtClean="0">
                <a:latin typeface="+mn-ea"/>
              </a:rPr>
              <a:t>AIDMA</a:t>
            </a:r>
            <a:r>
              <a:rPr lang="ja-JP" altLang="en-US" b="1" dirty="0" smtClean="0">
                <a:latin typeface="+mn-ea"/>
              </a:rPr>
              <a:t>の法則とは。</a:t>
            </a:r>
            <a:endParaRPr lang="en-US" altLang="ja-JP" b="1" dirty="0" smtClean="0">
              <a:latin typeface="+mn-ea"/>
            </a:endParaRPr>
          </a:p>
          <a:p>
            <a:pPr>
              <a:lnSpc>
                <a:spcPct val="150000"/>
              </a:lnSpc>
            </a:pPr>
            <a:endParaRPr lang="en-US" altLang="ja-JP" sz="1400" dirty="0">
              <a:latin typeface="+mn-ea"/>
            </a:endParaRPr>
          </a:p>
          <a:p>
            <a:pPr>
              <a:lnSpc>
                <a:spcPct val="150000"/>
              </a:lnSpc>
            </a:pPr>
            <a:r>
              <a:rPr lang="ja-JP" altLang="en-US" sz="1400" dirty="0" smtClean="0"/>
              <a:t>商品やサービス</a:t>
            </a:r>
            <a:r>
              <a:rPr lang="ja-JP" altLang="en-US" sz="1400" dirty="0"/>
              <a:t>の購入における購買決定の心理的プロセス</a:t>
            </a:r>
            <a:r>
              <a:rPr lang="ja-JP" altLang="en-US" sz="1400" dirty="0" smtClean="0"/>
              <a:t>を、その頭文字をとって表したもの。</a:t>
            </a:r>
            <a:endParaRPr lang="en-US" altLang="ja-JP" sz="1400" dirty="0" smtClean="0"/>
          </a:p>
          <a:p>
            <a:pPr>
              <a:lnSpc>
                <a:spcPct val="150000"/>
              </a:lnSpc>
            </a:pPr>
            <a:endParaRPr lang="ja-JP" altLang="en-US" sz="1400" dirty="0">
              <a:latin typeface="+mn-ea"/>
            </a:endParaRPr>
          </a:p>
          <a:p>
            <a:pPr>
              <a:lnSpc>
                <a:spcPct val="150000"/>
              </a:lnSpc>
            </a:pPr>
            <a:r>
              <a:rPr lang="ja-JP" altLang="en-US" sz="1400" dirty="0" smtClean="0"/>
              <a:t>そのプロセス</a:t>
            </a:r>
            <a:r>
              <a:rPr lang="ja-JP" altLang="en-US" sz="1400" dirty="0"/>
              <a:t>を</a:t>
            </a:r>
            <a:r>
              <a:rPr lang="ja-JP" altLang="en-US" sz="1400" dirty="0" smtClean="0"/>
              <a:t>、</a:t>
            </a:r>
            <a:endParaRPr lang="en-US" altLang="ja-JP" sz="1400" dirty="0" smtClean="0"/>
          </a:p>
          <a:p>
            <a:pPr>
              <a:lnSpc>
                <a:spcPct val="150000"/>
              </a:lnSpc>
            </a:pPr>
            <a:r>
              <a:rPr lang="ja-JP" altLang="en-US" sz="1400" dirty="0" smtClean="0"/>
              <a:t>１</a:t>
            </a:r>
            <a:r>
              <a:rPr lang="en-US" altLang="ja-JP" sz="1400" dirty="0" smtClean="0"/>
              <a:t>.</a:t>
            </a:r>
            <a:r>
              <a:rPr lang="en-US" altLang="ja-JP" sz="1400" dirty="0" err="1" smtClean="0"/>
              <a:t>Atention</a:t>
            </a:r>
            <a:r>
              <a:rPr lang="ja-JP" altLang="en-US" sz="1400" dirty="0"/>
              <a:t>（注意</a:t>
            </a:r>
            <a:r>
              <a:rPr lang="ja-JP" altLang="en-US" sz="1400" dirty="0" smtClean="0"/>
              <a:t>） ２</a:t>
            </a:r>
            <a:r>
              <a:rPr lang="en-US" altLang="ja-JP" sz="1400" dirty="0" smtClean="0"/>
              <a:t>.Interest</a:t>
            </a:r>
            <a:r>
              <a:rPr lang="ja-JP" altLang="en-US" sz="1400" dirty="0"/>
              <a:t>（関心</a:t>
            </a:r>
            <a:r>
              <a:rPr lang="ja-JP" altLang="en-US" sz="1400" dirty="0" smtClean="0"/>
              <a:t>） ３</a:t>
            </a:r>
            <a:r>
              <a:rPr lang="en-US" altLang="ja-JP" sz="1400" dirty="0" smtClean="0"/>
              <a:t>.Desire</a:t>
            </a:r>
            <a:r>
              <a:rPr lang="ja-JP" altLang="en-US" sz="1400" dirty="0"/>
              <a:t>（欲求</a:t>
            </a:r>
            <a:r>
              <a:rPr lang="ja-JP" altLang="en-US" sz="1400" dirty="0" smtClean="0"/>
              <a:t>） ４</a:t>
            </a:r>
            <a:r>
              <a:rPr lang="en-US" altLang="ja-JP" sz="1400" dirty="0" smtClean="0"/>
              <a:t>. </a:t>
            </a:r>
            <a:r>
              <a:rPr lang="en-US" altLang="ja-JP" sz="1400" dirty="0"/>
              <a:t>Memory</a:t>
            </a:r>
            <a:r>
              <a:rPr lang="ja-JP" altLang="en-US" sz="1400" dirty="0"/>
              <a:t>（記憶） </a:t>
            </a:r>
            <a:r>
              <a:rPr lang="ja-JP" altLang="en-US" sz="1400" dirty="0" smtClean="0"/>
              <a:t> ５</a:t>
            </a:r>
            <a:r>
              <a:rPr lang="en-US" altLang="ja-JP" sz="1400" dirty="0" smtClean="0"/>
              <a:t>.Action</a:t>
            </a:r>
            <a:r>
              <a:rPr lang="ja-JP" altLang="en-US" sz="1400" dirty="0"/>
              <a:t>（行動</a:t>
            </a:r>
            <a:r>
              <a:rPr lang="ja-JP" altLang="en-US" sz="1400" dirty="0" smtClean="0"/>
              <a:t>）</a:t>
            </a:r>
            <a:endParaRPr lang="en-US" altLang="ja-JP" sz="1400" dirty="0" smtClean="0"/>
          </a:p>
          <a:p>
            <a:pPr>
              <a:lnSpc>
                <a:spcPct val="150000"/>
              </a:lnSpc>
            </a:pPr>
            <a:r>
              <a:rPr lang="ja-JP" altLang="en-US" sz="1400" dirty="0" smtClean="0"/>
              <a:t>の５つに分けて考えます。</a:t>
            </a:r>
            <a:endParaRPr lang="en-US" altLang="ja-JP" sz="1400" dirty="0" smtClean="0"/>
          </a:p>
          <a:p>
            <a:pPr>
              <a:lnSpc>
                <a:spcPct val="150000"/>
              </a:lnSpc>
            </a:pPr>
            <a:r>
              <a:rPr lang="en-US" altLang="ja-JP" sz="1100" dirty="0" smtClean="0"/>
              <a:t>※</a:t>
            </a:r>
            <a:r>
              <a:rPr lang="ja-JP" altLang="en-US" sz="1100" dirty="0"/>
              <a:t> </a:t>
            </a:r>
            <a:r>
              <a:rPr lang="en-US" altLang="ja-JP" sz="1100" dirty="0" smtClean="0"/>
              <a:t>4.</a:t>
            </a:r>
            <a:r>
              <a:rPr lang="ja-JP" altLang="en-US" sz="1100" dirty="0" smtClean="0"/>
              <a:t>「</a:t>
            </a:r>
            <a:r>
              <a:rPr lang="en-US" altLang="ja-JP" sz="1100" dirty="0" smtClean="0"/>
              <a:t> M</a:t>
            </a:r>
            <a:r>
              <a:rPr lang="ja-JP" altLang="en-US" sz="1100" dirty="0" smtClean="0"/>
              <a:t>」 は</a:t>
            </a:r>
            <a:r>
              <a:rPr lang="en-US" altLang="ja-JP" sz="1100" dirty="0"/>
              <a:t>Motive</a:t>
            </a:r>
            <a:r>
              <a:rPr lang="ja-JP" altLang="en-US" sz="1100" dirty="0"/>
              <a:t>（動機</a:t>
            </a:r>
            <a:r>
              <a:rPr lang="ja-JP" altLang="en-US" sz="1100" dirty="0" smtClean="0"/>
              <a:t>）という論もありますが、私は</a:t>
            </a:r>
            <a:r>
              <a:rPr lang="en-US" altLang="ja-JP" sz="1100" dirty="0" smtClean="0"/>
              <a:t>Memory</a:t>
            </a:r>
            <a:r>
              <a:rPr lang="ja-JP" altLang="en-US" sz="1100" dirty="0" smtClean="0"/>
              <a:t>（記憶）のほうが現状に即していると考えます。</a:t>
            </a:r>
            <a:endParaRPr lang="en-US" altLang="ja-JP" sz="1100" dirty="0" smtClean="0"/>
          </a:p>
          <a:p>
            <a:pPr>
              <a:lnSpc>
                <a:spcPct val="150000"/>
              </a:lnSpc>
            </a:pPr>
            <a:endParaRPr lang="en-US" altLang="ja-JP" sz="1400" dirty="0" smtClean="0"/>
          </a:p>
          <a:p>
            <a:pPr>
              <a:lnSpc>
                <a:spcPct val="150000"/>
              </a:lnSpc>
            </a:pPr>
            <a:r>
              <a:rPr lang="ja-JP" altLang="en-US" sz="1400" dirty="0" smtClean="0"/>
              <a:t>消費者が購買決定に至る上で、どの</a:t>
            </a:r>
            <a:r>
              <a:rPr lang="ja-JP" altLang="en-US" sz="1400" dirty="0"/>
              <a:t>状況に位置している</a:t>
            </a:r>
            <a:r>
              <a:rPr lang="ja-JP" altLang="en-US" sz="1400" dirty="0" smtClean="0"/>
              <a:t>のかを考察し、販売計画、顧客とのコミュニケーション、セールスプロモーションなどを検討する際に活用できます。</a:t>
            </a:r>
            <a:endParaRPr lang="ja-JP" altLang="en-US" sz="1400" dirty="0"/>
          </a:p>
        </p:txBody>
      </p:sp>
      <p:sp>
        <p:nvSpPr>
          <p:cNvPr id="3" name="正方形/長方形 2"/>
          <p:cNvSpPr/>
          <p:nvPr/>
        </p:nvSpPr>
        <p:spPr>
          <a:xfrm>
            <a:off x="488504" y="980728"/>
            <a:ext cx="8928992" cy="453650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14943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60712" y="2865760"/>
            <a:ext cx="6984776" cy="677108"/>
          </a:xfrm>
          <a:prstGeom prst="rect">
            <a:avLst/>
          </a:prstGeom>
        </p:spPr>
        <p:txBody>
          <a:bodyPr wrap="square">
            <a:spAutoFit/>
          </a:bodyPr>
          <a:lstStyle/>
          <a:p>
            <a:r>
              <a:rPr lang="ja-JP" altLang="en-US" sz="1400" b="1" dirty="0" smtClean="0">
                <a:latin typeface="+mn-ea"/>
              </a:rPr>
              <a:t>３</a:t>
            </a:r>
            <a:r>
              <a:rPr lang="ja-JP" altLang="en-US" sz="1400" b="1" dirty="0">
                <a:latin typeface="+mn-ea"/>
              </a:rPr>
              <a:t>．</a:t>
            </a:r>
            <a:r>
              <a:rPr lang="en-US" altLang="ja-JP" sz="1400" b="1" dirty="0">
                <a:latin typeface="+mn-ea"/>
              </a:rPr>
              <a:t>Desire</a:t>
            </a:r>
            <a:r>
              <a:rPr lang="ja-JP" altLang="en-US" sz="1400" b="1" dirty="0">
                <a:latin typeface="+mn-ea"/>
              </a:rPr>
              <a:t>（欲求）</a:t>
            </a:r>
            <a:endParaRPr lang="ja-JP" altLang="en-US" sz="1400" dirty="0">
              <a:latin typeface="+mn-ea"/>
            </a:endParaRPr>
          </a:p>
          <a:p>
            <a:r>
              <a:rPr lang="ja-JP" altLang="en-US" sz="1200" dirty="0" smtClean="0">
                <a:latin typeface="+mn-ea"/>
              </a:rPr>
              <a:t>消費者は、関心</a:t>
            </a:r>
            <a:r>
              <a:rPr lang="ja-JP" altLang="en-US" sz="1200" dirty="0">
                <a:latin typeface="+mn-ea"/>
              </a:rPr>
              <a:t>や興味は持っているけれどもまだ欲しいという欲求にまでは至っていない</a:t>
            </a:r>
            <a:r>
              <a:rPr lang="ja-JP" altLang="en-US" sz="1200" dirty="0" smtClean="0">
                <a:latin typeface="+mn-ea"/>
              </a:rPr>
              <a:t>状態。</a:t>
            </a:r>
            <a:endParaRPr lang="en-US" altLang="ja-JP" sz="1200" dirty="0" smtClean="0">
              <a:latin typeface="+mn-ea"/>
            </a:endParaRPr>
          </a:p>
          <a:p>
            <a:r>
              <a:rPr lang="ja-JP" altLang="en-US" sz="1200" dirty="0" smtClean="0">
                <a:latin typeface="+mn-ea"/>
              </a:rPr>
              <a:t>商品やサービスの具体的な魅力やメリットを示して、購入後のイメージを持ってもらいます。</a:t>
            </a:r>
            <a:endParaRPr lang="en-US" altLang="ja-JP" sz="1200" dirty="0" smtClean="0">
              <a:latin typeface="+mn-ea"/>
            </a:endParaRPr>
          </a:p>
        </p:txBody>
      </p:sp>
      <p:sp>
        <p:nvSpPr>
          <p:cNvPr id="12" name="正方形/長方形 11"/>
          <p:cNvSpPr/>
          <p:nvPr/>
        </p:nvSpPr>
        <p:spPr>
          <a:xfrm>
            <a:off x="2360712" y="5038825"/>
            <a:ext cx="6984776" cy="677108"/>
          </a:xfrm>
          <a:prstGeom prst="rect">
            <a:avLst/>
          </a:prstGeom>
        </p:spPr>
        <p:txBody>
          <a:bodyPr wrap="square">
            <a:spAutoFit/>
          </a:bodyPr>
          <a:lstStyle/>
          <a:p>
            <a:r>
              <a:rPr lang="ja-JP" altLang="en-US" sz="1400" b="1" dirty="0" smtClean="0">
                <a:latin typeface="+mn-ea"/>
              </a:rPr>
              <a:t>５</a:t>
            </a:r>
            <a:r>
              <a:rPr lang="ja-JP" altLang="en-US" sz="1400" b="1" dirty="0">
                <a:latin typeface="+mn-ea"/>
              </a:rPr>
              <a:t>．</a:t>
            </a:r>
            <a:r>
              <a:rPr lang="en-US" altLang="ja-JP" sz="1400" b="1" dirty="0">
                <a:latin typeface="+mn-ea"/>
              </a:rPr>
              <a:t>Action</a:t>
            </a:r>
            <a:r>
              <a:rPr lang="ja-JP" altLang="en-US" sz="1400" b="1" dirty="0">
                <a:latin typeface="+mn-ea"/>
              </a:rPr>
              <a:t>（行動）</a:t>
            </a:r>
            <a:endParaRPr lang="ja-JP" altLang="en-US" sz="1400" dirty="0">
              <a:latin typeface="+mn-ea"/>
            </a:endParaRPr>
          </a:p>
          <a:p>
            <a:r>
              <a:rPr lang="ja-JP" altLang="en-US" sz="1200" dirty="0" smtClean="0">
                <a:latin typeface="+mn-ea"/>
              </a:rPr>
              <a:t>消費者は、購入意思が強まっている状態。</a:t>
            </a:r>
            <a:endParaRPr lang="en-US" altLang="ja-JP" sz="1200" dirty="0" smtClean="0">
              <a:latin typeface="+mn-ea"/>
            </a:endParaRPr>
          </a:p>
          <a:p>
            <a:r>
              <a:rPr lang="ja-JP" altLang="en-US" sz="1200" dirty="0" smtClean="0">
                <a:latin typeface="+mn-ea"/>
              </a:rPr>
              <a:t>強く購買を後押しするキャンペーンなどが効果的です。</a:t>
            </a:r>
            <a:endParaRPr lang="ja-JP" altLang="en-US" sz="1200" dirty="0">
              <a:latin typeface="+mn-ea"/>
            </a:endParaRPr>
          </a:p>
        </p:txBody>
      </p:sp>
      <p:sp>
        <p:nvSpPr>
          <p:cNvPr id="13" name="テキスト ボックス 12"/>
          <p:cNvSpPr txBox="1"/>
          <p:nvPr/>
        </p:nvSpPr>
        <p:spPr>
          <a:xfrm>
            <a:off x="2360712" y="692696"/>
            <a:ext cx="6984776" cy="677108"/>
          </a:xfrm>
          <a:prstGeom prst="rect">
            <a:avLst/>
          </a:prstGeom>
          <a:noFill/>
        </p:spPr>
        <p:txBody>
          <a:bodyPr wrap="square" rtlCol="0">
            <a:spAutoFit/>
          </a:bodyPr>
          <a:lstStyle/>
          <a:p>
            <a:r>
              <a:rPr lang="ja-JP" altLang="en-US" sz="1400" b="1" dirty="0">
                <a:latin typeface="+mn-ea"/>
              </a:rPr>
              <a:t>１．</a:t>
            </a:r>
            <a:r>
              <a:rPr lang="en-US" altLang="ja-JP" sz="1400" b="1" dirty="0" err="1">
                <a:latin typeface="+mn-ea"/>
              </a:rPr>
              <a:t>Atention</a:t>
            </a:r>
            <a:r>
              <a:rPr lang="ja-JP" altLang="en-US" sz="1400" b="1" dirty="0">
                <a:latin typeface="+mn-ea"/>
              </a:rPr>
              <a:t>（注意）</a:t>
            </a:r>
            <a:endParaRPr lang="ja-JP" altLang="en-US" sz="1400" dirty="0">
              <a:latin typeface="+mn-ea"/>
            </a:endParaRPr>
          </a:p>
          <a:p>
            <a:r>
              <a:rPr lang="ja-JP" altLang="en-US" sz="1200" dirty="0" smtClean="0">
                <a:latin typeface="+mn-ea"/>
              </a:rPr>
              <a:t>消費者は、商品</a:t>
            </a:r>
            <a:r>
              <a:rPr lang="ja-JP" altLang="en-US" sz="1200" dirty="0">
                <a:latin typeface="+mn-ea"/>
              </a:rPr>
              <a:t>・サービスを全く何も知らない状態。</a:t>
            </a:r>
            <a:endParaRPr lang="en-US" altLang="ja-JP" sz="1200" dirty="0">
              <a:latin typeface="+mn-ea"/>
            </a:endParaRPr>
          </a:p>
          <a:p>
            <a:r>
              <a:rPr lang="ja-JP" altLang="en-US" sz="1200" dirty="0" smtClean="0">
                <a:latin typeface="+mn-ea"/>
              </a:rPr>
              <a:t>広告をはじめインパクトのある施策で、商品やサービスの存在を知ってもらうことが狙いです。</a:t>
            </a:r>
            <a:endParaRPr lang="en-US" altLang="ja-JP" sz="1200" dirty="0">
              <a:latin typeface="+mn-ea"/>
            </a:endParaRPr>
          </a:p>
        </p:txBody>
      </p:sp>
      <p:sp>
        <p:nvSpPr>
          <p:cNvPr id="14" name="正方形/長方形 13"/>
          <p:cNvSpPr/>
          <p:nvPr/>
        </p:nvSpPr>
        <p:spPr>
          <a:xfrm>
            <a:off x="2360712" y="3952292"/>
            <a:ext cx="6984776" cy="677108"/>
          </a:xfrm>
          <a:prstGeom prst="rect">
            <a:avLst/>
          </a:prstGeom>
        </p:spPr>
        <p:txBody>
          <a:bodyPr wrap="square">
            <a:spAutoFit/>
          </a:bodyPr>
          <a:lstStyle/>
          <a:p>
            <a:r>
              <a:rPr lang="ja-JP" altLang="en-US" sz="1400" b="1" dirty="0" smtClean="0">
                <a:latin typeface="+mn-ea"/>
              </a:rPr>
              <a:t>４</a:t>
            </a:r>
            <a:r>
              <a:rPr lang="ja-JP" altLang="en-US" sz="1400" b="1" dirty="0">
                <a:latin typeface="+mn-ea"/>
              </a:rPr>
              <a:t>．</a:t>
            </a:r>
            <a:r>
              <a:rPr lang="en-US" altLang="ja-JP" sz="1400" b="1" dirty="0" smtClean="0">
                <a:latin typeface="+mn-ea"/>
              </a:rPr>
              <a:t>Memory</a:t>
            </a:r>
            <a:r>
              <a:rPr lang="ja-JP" altLang="en-US" sz="1400" b="1" dirty="0" smtClean="0">
                <a:latin typeface="+mn-ea"/>
              </a:rPr>
              <a:t>（記憶）</a:t>
            </a:r>
            <a:endParaRPr lang="ja-JP" altLang="en-US" sz="1400" dirty="0">
              <a:latin typeface="+mn-ea"/>
            </a:endParaRPr>
          </a:p>
          <a:p>
            <a:r>
              <a:rPr lang="ja-JP" altLang="en-US" sz="1200" dirty="0" smtClean="0">
                <a:latin typeface="+mn-ea"/>
              </a:rPr>
              <a:t>消費者は、興味</a:t>
            </a:r>
            <a:r>
              <a:rPr lang="ja-JP" altLang="en-US" sz="1200" dirty="0">
                <a:latin typeface="+mn-ea"/>
              </a:rPr>
              <a:t>や関心は</a:t>
            </a:r>
            <a:r>
              <a:rPr lang="ja-JP" altLang="en-US" sz="1200" dirty="0" smtClean="0">
                <a:latin typeface="+mn-ea"/>
              </a:rPr>
              <a:t>持ったけれども、購入するかどうかは迷っている状態。</a:t>
            </a:r>
            <a:endParaRPr lang="en-US" altLang="ja-JP" sz="1200" dirty="0">
              <a:latin typeface="+mn-ea"/>
            </a:endParaRPr>
          </a:p>
          <a:p>
            <a:r>
              <a:rPr lang="ja-JP" altLang="en-US" sz="1200" dirty="0" smtClean="0">
                <a:latin typeface="+mn-ea"/>
              </a:rPr>
              <a:t>コミュニケーション性のある施策などで、記憶にとどめてもらい、積極的な検討を促します。</a:t>
            </a:r>
            <a:endParaRPr lang="en-US" altLang="ja-JP" sz="1200" dirty="0" smtClean="0">
              <a:latin typeface="+mn-ea"/>
            </a:endParaRPr>
          </a:p>
        </p:txBody>
      </p:sp>
      <p:sp>
        <p:nvSpPr>
          <p:cNvPr id="15" name="正方形/長方形 14"/>
          <p:cNvSpPr/>
          <p:nvPr/>
        </p:nvSpPr>
        <p:spPr>
          <a:xfrm>
            <a:off x="2360712" y="1779228"/>
            <a:ext cx="7056784" cy="677108"/>
          </a:xfrm>
          <a:prstGeom prst="rect">
            <a:avLst/>
          </a:prstGeom>
        </p:spPr>
        <p:txBody>
          <a:bodyPr wrap="square">
            <a:spAutoFit/>
          </a:bodyPr>
          <a:lstStyle/>
          <a:p>
            <a:r>
              <a:rPr lang="ja-JP" altLang="en-US" sz="1400" b="1" dirty="0" smtClean="0">
                <a:latin typeface="+mn-ea"/>
              </a:rPr>
              <a:t>２</a:t>
            </a:r>
            <a:r>
              <a:rPr lang="ja-JP" altLang="en-US" sz="1400" b="1" dirty="0">
                <a:latin typeface="+mn-ea"/>
              </a:rPr>
              <a:t>．</a:t>
            </a:r>
            <a:r>
              <a:rPr lang="en-US" altLang="ja-JP" sz="1400" b="1" dirty="0">
                <a:latin typeface="+mn-ea"/>
              </a:rPr>
              <a:t>Interest</a:t>
            </a:r>
            <a:r>
              <a:rPr lang="ja-JP" altLang="en-US" sz="1400" b="1" dirty="0">
                <a:latin typeface="+mn-ea"/>
              </a:rPr>
              <a:t>（関心）</a:t>
            </a:r>
            <a:endParaRPr lang="ja-JP" altLang="en-US" sz="1400" dirty="0">
              <a:latin typeface="+mn-ea"/>
            </a:endParaRPr>
          </a:p>
          <a:p>
            <a:r>
              <a:rPr lang="ja-JP" altLang="en-US" sz="1200" dirty="0" smtClean="0">
                <a:latin typeface="+mn-ea"/>
              </a:rPr>
              <a:t>消費者は、知って</a:t>
            </a:r>
            <a:r>
              <a:rPr lang="ja-JP" altLang="en-US" sz="1200" dirty="0">
                <a:latin typeface="+mn-ea"/>
              </a:rPr>
              <a:t>はいるけど、関心や興味を抱いていない</a:t>
            </a:r>
            <a:r>
              <a:rPr lang="ja-JP" altLang="en-US" sz="1200" dirty="0" smtClean="0">
                <a:latin typeface="+mn-ea"/>
              </a:rPr>
              <a:t>状態。</a:t>
            </a:r>
            <a:endParaRPr lang="en-US" altLang="ja-JP" sz="1200" dirty="0" smtClean="0">
              <a:latin typeface="+mn-ea"/>
            </a:endParaRPr>
          </a:p>
          <a:p>
            <a:r>
              <a:rPr lang="ja-JP" altLang="en-US" sz="1200" dirty="0" smtClean="0">
                <a:latin typeface="+mn-ea"/>
              </a:rPr>
              <a:t>商品</a:t>
            </a:r>
            <a:r>
              <a:rPr lang="ja-JP" altLang="en-US" sz="1200" dirty="0">
                <a:latin typeface="+mn-ea"/>
              </a:rPr>
              <a:t>や</a:t>
            </a:r>
            <a:r>
              <a:rPr lang="ja-JP" altLang="en-US" sz="1200" dirty="0" smtClean="0">
                <a:latin typeface="+mn-ea"/>
              </a:rPr>
              <a:t>サービスの内容をしっかり伝えるなど、よりターゲットとの距離を縮めていきます。</a:t>
            </a:r>
            <a:endParaRPr lang="en-US" altLang="ja-JP" sz="1200" dirty="0" smtClean="0">
              <a:latin typeface="+mn-ea"/>
            </a:endParaRPr>
          </a:p>
        </p:txBody>
      </p:sp>
      <p:cxnSp>
        <p:nvCxnSpPr>
          <p:cNvPr id="17" name="直線コネクタ 16"/>
          <p:cNvCxnSpPr/>
          <p:nvPr/>
        </p:nvCxnSpPr>
        <p:spPr>
          <a:xfrm>
            <a:off x="848544" y="1554470"/>
            <a:ext cx="8496944"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48544" y="2656857"/>
            <a:ext cx="8496944"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848544" y="3755420"/>
            <a:ext cx="8496944"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48544" y="4857807"/>
            <a:ext cx="8496944"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1336540" y="5038825"/>
            <a:ext cx="792088" cy="720080"/>
          </a:xfrm>
          <a:prstGeom prst="ellipse">
            <a:avLst/>
          </a:prstGeom>
          <a:solidFill>
            <a:schemeClr val="accent4"/>
          </a:solidFill>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effectLst>
                  <a:outerShdw blurRad="38100" dist="38100" dir="2700000" algn="tl">
                    <a:srgbClr val="000000">
                      <a:alpha val="43137"/>
                    </a:srgbClr>
                  </a:outerShdw>
                </a:effectLst>
                <a:latin typeface="+mn-ea"/>
              </a:rPr>
              <a:t>A</a:t>
            </a:r>
            <a:endParaRPr kumimoji="1" lang="ja-JP" altLang="en-US" sz="2800" b="1" dirty="0">
              <a:effectLst>
                <a:outerShdw blurRad="38100" dist="38100" dir="2700000" algn="tl">
                  <a:srgbClr val="000000">
                    <a:alpha val="43137"/>
                  </a:srgbClr>
                </a:outerShdw>
              </a:effectLst>
              <a:latin typeface="+mn-ea"/>
            </a:endParaRPr>
          </a:p>
        </p:txBody>
      </p:sp>
      <p:sp>
        <p:nvSpPr>
          <p:cNvPr id="4" name="円/楕円 3"/>
          <p:cNvSpPr/>
          <p:nvPr/>
        </p:nvSpPr>
        <p:spPr>
          <a:xfrm>
            <a:off x="1336540" y="3952292"/>
            <a:ext cx="792088" cy="720080"/>
          </a:xfrm>
          <a:prstGeom prst="ellipse">
            <a:avLst/>
          </a:prstGeom>
          <a:solidFill>
            <a:schemeClr val="accent5"/>
          </a:solidFill>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effectLst>
                  <a:outerShdw blurRad="38100" dist="38100" dir="2700000" algn="tl">
                    <a:srgbClr val="000000">
                      <a:alpha val="43137"/>
                    </a:srgbClr>
                  </a:outerShdw>
                </a:effectLst>
                <a:latin typeface="+mn-ea"/>
              </a:rPr>
              <a:t>M</a:t>
            </a:r>
            <a:endParaRPr kumimoji="1" lang="ja-JP" altLang="en-US" sz="2800" b="1" dirty="0">
              <a:effectLst>
                <a:outerShdw blurRad="38100" dist="38100" dir="2700000" algn="tl">
                  <a:srgbClr val="000000">
                    <a:alpha val="43137"/>
                  </a:srgbClr>
                </a:outerShdw>
              </a:effectLst>
              <a:latin typeface="+mn-ea"/>
            </a:endParaRPr>
          </a:p>
        </p:txBody>
      </p:sp>
      <p:sp>
        <p:nvSpPr>
          <p:cNvPr id="5" name="円/楕円 4"/>
          <p:cNvSpPr/>
          <p:nvPr/>
        </p:nvSpPr>
        <p:spPr>
          <a:xfrm>
            <a:off x="1336540" y="2865760"/>
            <a:ext cx="792088" cy="720080"/>
          </a:xfrm>
          <a:prstGeom prst="ellipse">
            <a:avLst/>
          </a:prstGeom>
          <a:solidFill>
            <a:schemeClr val="accent3"/>
          </a:solidFill>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effectLst>
                  <a:outerShdw blurRad="38100" dist="38100" dir="2700000" algn="tl">
                    <a:srgbClr val="000000">
                      <a:alpha val="43137"/>
                    </a:srgbClr>
                  </a:outerShdw>
                </a:effectLst>
                <a:latin typeface="+mn-ea"/>
              </a:rPr>
              <a:t>D</a:t>
            </a:r>
            <a:endParaRPr kumimoji="1" lang="ja-JP" altLang="en-US" sz="2800" b="1" dirty="0">
              <a:effectLst>
                <a:outerShdw blurRad="38100" dist="38100" dir="2700000" algn="tl">
                  <a:srgbClr val="000000">
                    <a:alpha val="43137"/>
                  </a:srgbClr>
                </a:outerShdw>
              </a:effectLst>
              <a:latin typeface="+mn-ea"/>
            </a:endParaRPr>
          </a:p>
        </p:txBody>
      </p:sp>
      <p:sp>
        <p:nvSpPr>
          <p:cNvPr id="6" name="円/楕円 5"/>
          <p:cNvSpPr/>
          <p:nvPr/>
        </p:nvSpPr>
        <p:spPr>
          <a:xfrm>
            <a:off x="1336540" y="1779228"/>
            <a:ext cx="792088" cy="720080"/>
          </a:xfrm>
          <a:prstGeom prst="ellipse">
            <a:avLst/>
          </a:prstGeom>
          <a:solidFill>
            <a:schemeClr val="accent6"/>
          </a:solidFill>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effectLst>
                  <a:outerShdw blurRad="38100" dist="38100" dir="2700000" algn="tl">
                    <a:srgbClr val="000000">
                      <a:alpha val="43137"/>
                    </a:srgbClr>
                  </a:outerShdw>
                </a:effectLst>
                <a:latin typeface="+mn-ea"/>
              </a:rPr>
              <a:t>I</a:t>
            </a:r>
            <a:endParaRPr kumimoji="1" lang="ja-JP" altLang="en-US" sz="2800" b="1" dirty="0">
              <a:effectLst>
                <a:outerShdw blurRad="38100" dist="38100" dir="2700000" algn="tl">
                  <a:srgbClr val="000000">
                    <a:alpha val="43137"/>
                  </a:srgbClr>
                </a:outerShdw>
              </a:effectLst>
              <a:latin typeface="+mn-ea"/>
            </a:endParaRPr>
          </a:p>
        </p:txBody>
      </p:sp>
      <p:sp>
        <p:nvSpPr>
          <p:cNvPr id="7" name="円/楕円 6"/>
          <p:cNvSpPr/>
          <p:nvPr/>
        </p:nvSpPr>
        <p:spPr>
          <a:xfrm>
            <a:off x="1336540" y="692696"/>
            <a:ext cx="792088" cy="720080"/>
          </a:xfrm>
          <a:prstGeom prst="ellipse">
            <a:avLst/>
          </a:prstGeom>
          <a:ln w="12700">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sz="2800" b="1" dirty="0" smtClean="0">
                <a:effectLst>
                  <a:outerShdw blurRad="38100" dist="38100" dir="2700000" algn="tl">
                    <a:srgbClr val="000000">
                      <a:alpha val="43137"/>
                    </a:srgbClr>
                  </a:outerShdw>
                </a:effectLst>
                <a:latin typeface="+mn-ea"/>
              </a:rPr>
              <a:t>A</a:t>
            </a:r>
            <a:endParaRPr kumimoji="1" lang="ja-JP" altLang="en-US" sz="2800" b="1" dirty="0">
              <a:effectLst>
                <a:outerShdw blurRad="38100" dist="38100" dir="2700000" algn="tl">
                  <a:srgbClr val="000000">
                    <a:alpha val="43137"/>
                  </a:srgbClr>
                </a:outerShdw>
              </a:effectLst>
              <a:latin typeface="+mn-ea"/>
            </a:endParaRPr>
          </a:p>
        </p:txBody>
      </p:sp>
      <p:sp>
        <p:nvSpPr>
          <p:cNvPr id="8" name="下矢印 7"/>
          <p:cNvSpPr/>
          <p:nvPr/>
        </p:nvSpPr>
        <p:spPr>
          <a:xfrm>
            <a:off x="1552564" y="1430778"/>
            <a:ext cx="360040" cy="33044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a:effectLst>
                <a:outerShdw blurRad="38100" dist="38100" dir="2700000" algn="tl">
                  <a:srgbClr val="000000">
                    <a:alpha val="43137"/>
                  </a:srgbClr>
                </a:outerShdw>
              </a:effectLst>
              <a:latin typeface="+mn-ea"/>
            </a:endParaRPr>
          </a:p>
        </p:txBody>
      </p:sp>
      <p:sp>
        <p:nvSpPr>
          <p:cNvPr id="9" name="下矢印 8"/>
          <p:cNvSpPr/>
          <p:nvPr/>
        </p:nvSpPr>
        <p:spPr>
          <a:xfrm>
            <a:off x="1552564" y="2517310"/>
            <a:ext cx="360040" cy="33044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a:effectLst>
                <a:outerShdw blurRad="38100" dist="38100" dir="2700000" algn="tl">
                  <a:srgbClr val="000000">
                    <a:alpha val="43137"/>
                  </a:srgbClr>
                </a:outerShdw>
              </a:effectLst>
              <a:latin typeface="+mn-ea"/>
            </a:endParaRPr>
          </a:p>
        </p:txBody>
      </p:sp>
      <p:sp>
        <p:nvSpPr>
          <p:cNvPr id="10" name="下矢印 9"/>
          <p:cNvSpPr/>
          <p:nvPr/>
        </p:nvSpPr>
        <p:spPr>
          <a:xfrm>
            <a:off x="1552564" y="3603842"/>
            <a:ext cx="360040" cy="33044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a:effectLst>
                <a:outerShdw blurRad="38100" dist="38100" dir="2700000" algn="tl">
                  <a:srgbClr val="000000">
                    <a:alpha val="43137"/>
                  </a:srgbClr>
                </a:outerShdw>
              </a:effectLst>
              <a:latin typeface="+mn-ea"/>
            </a:endParaRPr>
          </a:p>
        </p:txBody>
      </p:sp>
      <p:sp>
        <p:nvSpPr>
          <p:cNvPr id="11" name="下矢印 10"/>
          <p:cNvSpPr/>
          <p:nvPr/>
        </p:nvSpPr>
        <p:spPr>
          <a:xfrm>
            <a:off x="1552564" y="4690374"/>
            <a:ext cx="360040" cy="33044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58898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08585" y="2992306"/>
            <a:ext cx="5416144" cy="707886"/>
          </a:xfrm>
          <a:prstGeom prst="rect">
            <a:avLst/>
          </a:prstGeom>
        </p:spPr>
        <p:txBody>
          <a:bodyPr wrap="square">
            <a:spAutoFit/>
          </a:bodyPr>
          <a:lstStyle/>
          <a:p>
            <a:r>
              <a:rPr lang="en-US" altLang="ja-JP" sz="2800" b="1" dirty="0" smtClean="0">
                <a:solidFill>
                  <a:schemeClr val="accent3"/>
                </a:solidFill>
                <a:latin typeface="+mn-ea"/>
              </a:rPr>
              <a:t>D</a:t>
            </a:r>
            <a:r>
              <a:rPr lang="en-US" altLang="ja-JP" sz="1400" b="1" dirty="0" smtClean="0">
                <a:solidFill>
                  <a:schemeClr val="accent3"/>
                </a:solidFill>
                <a:latin typeface="+mn-ea"/>
              </a:rPr>
              <a:t>esire</a:t>
            </a:r>
            <a:r>
              <a:rPr lang="ja-JP" altLang="en-US" sz="1400" b="1" dirty="0">
                <a:solidFill>
                  <a:schemeClr val="accent3"/>
                </a:solidFill>
                <a:latin typeface="+mn-ea"/>
              </a:rPr>
              <a:t>（欲求）</a:t>
            </a:r>
            <a:endParaRPr lang="ja-JP" altLang="en-US" sz="1400" dirty="0">
              <a:solidFill>
                <a:schemeClr val="accent3"/>
              </a:solidFill>
              <a:latin typeface="+mn-ea"/>
            </a:endParaRPr>
          </a:p>
          <a:p>
            <a:r>
              <a:rPr lang="ja-JP" altLang="en-US" sz="1200" dirty="0">
                <a:latin typeface="+mn-ea"/>
              </a:rPr>
              <a:t>○○○○○</a:t>
            </a:r>
            <a:r>
              <a:rPr lang="ja-JP" altLang="en-US" sz="1200" dirty="0" smtClean="0">
                <a:latin typeface="+mn-ea"/>
              </a:rPr>
              <a:t>の</a:t>
            </a:r>
            <a:r>
              <a:rPr lang="ja-JP" altLang="en-US" sz="1200" dirty="0" smtClean="0">
                <a:latin typeface="+mn-ea"/>
              </a:rPr>
              <a:t>魅力</a:t>
            </a:r>
            <a:r>
              <a:rPr lang="ja-JP" altLang="en-US" sz="1200" dirty="0" smtClean="0">
                <a:latin typeface="+mn-ea"/>
              </a:rPr>
              <a:t>や</a:t>
            </a:r>
            <a:r>
              <a:rPr lang="ja-JP" altLang="en-US" sz="1200" dirty="0" smtClean="0">
                <a:latin typeface="+mn-ea"/>
              </a:rPr>
              <a:t>メリットを伝え、購入意欲の喚起を図ります。</a:t>
            </a:r>
            <a:endParaRPr lang="en-US" altLang="ja-JP" sz="1200" dirty="0" smtClean="0">
              <a:latin typeface="+mn-ea"/>
            </a:endParaRPr>
          </a:p>
        </p:txBody>
      </p:sp>
      <p:sp>
        <p:nvSpPr>
          <p:cNvPr id="12" name="正方形/長方形 11"/>
          <p:cNvSpPr/>
          <p:nvPr/>
        </p:nvSpPr>
        <p:spPr>
          <a:xfrm>
            <a:off x="1225369" y="5241394"/>
            <a:ext cx="5409169" cy="707886"/>
          </a:xfrm>
          <a:prstGeom prst="rect">
            <a:avLst/>
          </a:prstGeom>
        </p:spPr>
        <p:txBody>
          <a:bodyPr wrap="square">
            <a:spAutoFit/>
          </a:bodyPr>
          <a:lstStyle/>
          <a:p>
            <a:r>
              <a:rPr lang="en-US" altLang="ja-JP" sz="2800" b="1" dirty="0" smtClean="0">
                <a:solidFill>
                  <a:schemeClr val="accent4"/>
                </a:solidFill>
                <a:latin typeface="+mn-ea"/>
              </a:rPr>
              <a:t>A</a:t>
            </a:r>
            <a:r>
              <a:rPr lang="en-US" altLang="ja-JP" sz="1400" b="1" dirty="0" smtClean="0">
                <a:solidFill>
                  <a:schemeClr val="accent4"/>
                </a:solidFill>
                <a:latin typeface="+mn-ea"/>
              </a:rPr>
              <a:t>ction</a:t>
            </a:r>
            <a:r>
              <a:rPr lang="ja-JP" altLang="en-US" sz="1400" b="1" dirty="0">
                <a:solidFill>
                  <a:schemeClr val="accent4"/>
                </a:solidFill>
                <a:latin typeface="+mn-ea"/>
              </a:rPr>
              <a:t>（行動）</a:t>
            </a:r>
            <a:endParaRPr lang="ja-JP" altLang="en-US" sz="1400" dirty="0">
              <a:solidFill>
                <a:schemeClr val="accent4"/>
              </a:solidFill>
              <a:latin typeface="+mn-ea"/>
            </a:endParaRPr>
          </a:p>
          <a:p>
            <a:r>
              <a:rPr lang="ja-JP" altLang="en-US" sz="1200" dirty="0" smtClean="0">
                <a:latin typeface="+mn-ea"/>
              </a:rPr>
              <a:t>強く</a:t>
            </a:r>
            <a:r>
              <a:rPr lang="ja-JP" altLang="en-US" sz="1200" dirty="0" smtClean="0">
                <a:latin typeface="+mn-ea"/>
              </a:rPr>
              <a:t>購買を後押しするキャンペーン</a:t>
            </a:r>
            <a:r>
              <a:rPr lang="ja-JP" altLang="en-US" sz="1200" dirty="0" smtClean="0">
                <a:latin typeface="+mn-ea"/>
              </a:rPr>
              <a:t>など</a:t>
            </a:r>
            <a:r>
              <a:rPr lang="ja-JP" altLang="en-US" sz="1200" dirty="0">
                <a:latin typeface="+mn-ea"/>
              </a:rPr>
              <a:t>で</a:t>
            </a:r>
            <a:r>
              <a:rPr lang="ja-JP" altLang="en-US" sz="1200" dirty="0" smtClean="0">
                <a:latin typeface="+mn-ea"/>
              </a:rPr>
              <a:t>、購入へ繋げます</a:t>
            </a:r>
            <a:r>
              <a:rPr lang="ja-JP" altLang="en-US" sz="1200" dirty="0" smtClean="0">
                <a:latin typeface="+mn-ea"/>
              </a:rPr>
              <a:t>。</a:t>
            </a:r>
            <a:endParaRPr lang="ja-JP" altLang="en-US" sz="1200" dirty="0">
              <a:latin typeface="+mn-ea"/>
            </a:endParaRPr>
          </a:p>
        </p:txBody>
      </p:sp>
      <p:sp>
        <p:nvSpPr>
          <p:cNvPr id="13" name="テキスト ボックス 12"/>
          <p:cNvSpPr txBox="1"/>
          <p:nvPr/>
        </p:nvSpPr>
        <p:spPr>
          <a:xfrm>
            <a:off x="1239940" y="724054"/>
            <a:ext cx="5416144" cy="707886"/>
          </a:xfrm>
          <a:prstGeom prst="rect">
            <a:avLst/>
          </a:prstGeom>
          <a:noFill/>
        </p:spPr>
        <p:txBody>
          <a:bodyPr wrap="square" rtlCol="0">
            <a:spAutoFit/>
          </a:bodyPr>
          <a:lstStyle/>
          <a:p>
            <a:r>
              <a:rPr lang="en-US" altLang="ja-JP" sz="2800" b="1" dirty="0" err="1" smtClean="0">
                <a:solidFill>
                  <a:schemeClr val="accent2"/>
                </a:solidFill>
                <a:latin typeface="+mn-ea"/>
              </a:rPr>
              <a:t>A</a:t>
            </a:r>
            <a:r>
              <a:rPr lang="en-US" altLang="ja-JP" sz="1400" b="1" dirty="0" err="1" smtClean="0">
                <a:solidFill>
                  <a:schemeClr val="accent2"/>
                </a:solidFill>
                <a:latin typeface="+mn-ea"/>
              </a:rPr>
              <a:t>tention</a:t>
            </a:r>
            <a:r>
              <a:rPr lang="ja-JP" altLang="en-US" sz="1400" b="1" dirty="0">
                <a:solidFill>
                  <a:schemeClr val="accent2"/>
                </a:solidFill>
                <a:latin typeface="+mn-ea"/>
              </a:rPr>
              <a:t>（注意</a:t>
            </a:r>
            <a:r>
              <a:rPr lang="ja-JP" altLang="en-US" sz="1400" b="1" dirty="0" smtClean="0">
                <a:solidFill>
                  <a:schemeClr val="accent2"/>
                </a:solidFill>
                <a:latin typeface="+mn-ea"/>
              </a:rPr>
              <a:t>）</a:t>
            </a:r>
            <a:endParaRPr lang="en-US" altLang="ja-JP" sz="1200" dirty="0">
              <a:solidFill>
                <a:schemeClr val="accent2"/>
              </a:solidFill>
              <a:latin typeface="+mn-ea"/>
            </a:endParaRPr>
          </a:p>
          <a:p>
            <a:r>
              <a:rPr lang="ja-JP" altLang="en-US" sz="1200" dirty="0" smtClean="0">
                <a:latin typeface="+mn-ea"/>
              </a:rPr>
              <a:t>○○○○</a:t>
            </a:r>
            <a:r>
              <a:rPr lang="ja-JP" altLang="en-US" sz="1200" dirty="0">
                <a:latin typeface="+mn-ea"/>
              </a:rPr>
              <a:t>○</a:t>
            </a:r>
            <a:r>
              <a:rPr lang="ja-JP" altLang="en-US" sz="1200" dirty="0" smtClean="0">
                <a:latin typeface="+mn-ea"/>
              </a:rPr>
              <a:t>の</a:t>
            </a:r>
            <a:r>
              <a:rPr lang="ja-JP" altLang="en-US" sz="1200" dirty="0">
                <a:latin typeface="+mn-ea"/>
              </a:rPr>
              <a:t>存在を知って</a:t>
            </a:r>
            <a:r>
              <a:rPr lang="ja-JP" altLang="en-US" sz="1200" dirty="0" smtClean="0">
                <a:latin typeface="+mn-ea"/>
              </a:rPr>
              <a:t>もらいます。</a:t>
            </a:r>
            <a:endParaRPr lang="en-US" altLang="ja-JP" sz="1200" dirty="0">
              <a:latin typeface="+mn-ea"/>
            </a:endParaRPr>
          </a:p>
        </p:txBody>
      </p:sp>
      <p:sp>
        <p:nvSpPr>
          <p:cNvPr id="14" name="正方形/長方形 13"/>
          <p:cNvSpPr/>
          <p:nvPr/>
        </p:nvSpPr>
        <p:spPr>
          <a:xfrm>
            <a:off x="1236636" y="4136532"/>
            <a:ext cx="5410567" cy="707886"/>
          </a:xfrm>
          <a:prstGeom prst="rect">
            <a:avLst/>
          </a:prstGeom>
        </p:spPr>
        <p:txBody>
          <a:bodyPr wrap="square">
            <a:spAutoFit/>
          </a:bodyPr>
          <a:lstStyle/>
          <a:p>
            <a:r>
              <a:rPr lang="en-US" altLang="ja-JP" sz="2800" b="1" dirty="0" smtClean="0">
                <a:solidFill>
                  <a:schemeClr val="accent5"/>
                </a:solidFill>
                <a:latin typeface="+mn-ea"/>
              </a:rPr>
              <a:t>M</a:t>
            </a:r>
            <a:r>
              <a:rPr lang="en-US" altLang="ja-JP" sz="1400" b="1" dirty="0" smtClean="0">
                <a:solidFill>
                  <a:schemeClr val="accent5"/>
                </a:solidFill>
                <a:latin typeface="+mn-ea"/>
              </a:rPr>
              <a:t>emory</a:t>
            </a:r>
            <a:r>
              <a:rPr lang="ja-JP" altLang="en-US" sz="1400" b="1" dirty="0" smtClean="0">
                <a:solidFill>
                  <a:schemeClr val="accent5"/>
                </a:solidFill>
                <a:latin typeface="+mn-ea"/>
              </a:rPr>
              <a:t>（記憶</a:t>
            </a:r>
            <a:r>
              <a:rPr lang="ja-JP" altLang="en-US" sz="1400" b="1" dirty="0" smtClean="0">
                <a:solidFill>
                  <a:schemeClr val="accent5"/>
                </a:solidFill>
                <a:latin typeface="+mn-ea"/>
              </a:rPr>
              <a:t>）</a:t>
            </a:r>
            <a:endParaRPr lang="en-US" altLang="ja-JP" sz="1400" dirty="0">
              <a:solidFill>
                <a:schemeClr val="accent5"/>
              </a:solidFill>
              <a:latin typeface="+mn-ea"/>
            </a:endParaRPr>
          </a:p>
          <a:p>
            <a:r>
              <a:rPr lang="ja-JP" altLang="en-US" sz="1200" dirty="0" smtClean="0">
                <a:latin typeface="+mn-ea"/>
              </a:rPr>
              <a:t>○○○○○を記憶</a:t>
            </a:r>
            <a:r>
              <a:rPr lang="ja-JP" altLang="en-US" sz="1200" dirty="0" smtClean="0">
                <a:latin typeface="+mn-ea"/>
              </a:rPr>
              <a:t>にとどめてもらい、積極的な検討を促します。</a:t>
            </a:r>
            <a:endParaRPr lang="en-US" altLang="ja-JP" sz="1200" dirty="0" smtClean="0">
              <a:latin typeface="+mn-ea"/>
            </a:endParaRPr>
          </a:p>
        </p:txBody>
      </p:sp>
      <p:sp>
        <p:nvSpPr>
          <p:cNvPr id="15" name="正方形/長方形 14"/>
          <p:cNvSpPr/>
          <p:nvPr/>
        </p:nvSpPr>
        <p:spPr>
          <a:xfrm>
            <a:off x="1218287" y="1868280"/>
            <a:ext cx="5422341" cy="707886"/>
          </a:xfrm>
          <a:prstGeom prst="rect">
            <a:avLst/>
          </a:prstGeom>
        </p:spPr>
        <p:txBody>
          <a:bodyPr wrap="square">
            <a:spAutoFit/>
          </a:bodyPr>
          <a:lstStyle/>
          <a:p>
            <a:r>
              <a:rPr lang="en-US" altLang="ja-JP" sz="2800" b="1" dirty="0" smtClean="0">
                <a:solidFill>
                  <a:schemeClr val="accent6"/>
                </a:solidFill>
                <a:latin typeface="+mn-ea"/>
              </a:rPr>
              <a:t>I</a:t>
            </a:r>
            <a:r>
              <a:rPr lang="en-US" altLang="ja-JP" sz="1400" b="1" dirty="0" smtClean="0">
                <a:solidFill>
                  <a:schemeClr val="accent6"/>
                </a:solidFill>
                <a:latin typeface="+mn-ea"/>
              </a:rPr>
              <a:t>nterest</a:t>
            </a:r>
            <a:r>
              <a:rPr lang="ja-JP" altLang="en-US" sz="1400" b="1" dirty="0">
                <a:solidFill>
                  <a:schemeClr val="accent6"/>
                </a:solidFill>
                <a:latin typeface="+mn-ea"/>
              </a:rPr>
              <a:t>（関心）</a:t>
            </a:r>
            <a:endParaRPr lang="ja-JP" altLang="en-US" sz="1400" dirty="0">
              <a:solidFill>
                <a:schemeClr val="accent6"/>
              </a:solidFill>
              <a:latin typeface="+mn-ea"/>
            </a:endParaRPr>
          </a:p>
          <a:p>
            <a:r>
              <a:rPr lang="ja-JP" altLang="en-US" sz="1200" dirty="0">
                <a:latin typeface="+mn-ea"/>
              </a:rPr>
              <a:t>○○○○○の</a:t>
            </a:r>
            <a:r>
              <a:rPr lang="ja-JP" altLang="en-US" sz="1200" dirty="0" smtClean="0">
                <a:latin typeface="+mn-ea"/>
              </a:rPr>
              <a:t>内容をより詳しく伝え、興味や関心を獲得します。</a:t>
            </a:r>
            <a:endParaRPr lang="en-US" altLang="ja-JP" sz="1200" dirty="0" smtClean="0">
              <a:latin typeface="+mn-ea"/>
            </a:endParaRPr>
          </a:p>
        </p:txBody>
      </p:sp>
      <p:sp>
        <p:nvSpPr>
          <p:cNvPr id="8" name="下矢印 7"/>
          <p:cNvSpPr/>
          <p:nvPr/>
        </p:nvSpPr>
        <p:spPr>
          <a:xfrm>
            <a:off x="632520" y="641230"/>
            <a:ext cx="432048" cy="5452065"/>
          </a:xfrm>
          <a:prstGeom prst="downArrow">
            <a:avLst>
              <a:gd name="adj1" fmla="val 50000"/>
              <a:gd name="adj2" fmla="val 116835"/>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2800" b="1">
              <a:effectLst>
                <a:outerShdw blurRad="38100" dist="38100" dir="2700000" algn="tl">
                  <a:srgbClr val="000000">
                    <a:alpha val="43137"/>
                  </a:srgbClr>
                </a:outerShdw>
              </a:effectLst>
              <a:latin typeface="+mn-ea"/>
            </a:endParaRPr>
          </a:p>
        </p:txBody>
      </p:sp>
      <p:sp>
        <p:nvSpPr>
          <p:cNvPr id="22" name="正方形/長方形 21"/>
          <p:cNvSpPr/>
          <p:nvPr/>
        </p:nvSpPr>
        <p:spPr>
          <a:xfrm>
            <a:off x="1208584" y="599202"/>
            <a:ext cx="5544616"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208584" y="1733328"/>
            <a:ext cx="5544616"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208584" y="2867454"/>
            <a:ext cx="5544616"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208584" y="4001580"/>
            <a:ext cx="5544616"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223754" y="5135705"/>
            <a:ext cx="5544616"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868209" y="609302"/>
            <a:ext cx="2750141"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868209" y="1743428"/>
            <a:ext cx="2750141"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868209" y="2877554"/>
            <a:ext cx="2750141"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868209" y="4011680"/>
            <a:ext cx="2750141"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68209" y="5145805"/>
            <a:ext cx="2750141" cy="95759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897216" y="649914"/>
            <a:ext cx="2577118" cy="646331"/>
          </a:xfrm>
          <a:prstGeom prst="rect">
            <a:avLst/>
          </a:prstGeom>
          <a:noFill/>
        </p:spPr>
        <p:txBody>
          <a:bodyPr wrap="square" rtlCol="0">
            <a:spAutoFit/>
          </a:bodyPr>
          <a:lstStyle/>
          <a:p>
            <a:r>
              <a:rPr kumimoji="1" lang="ja-JP" altLang="en-US" sz="1200" dirty="0" smtClean="0"/>
              <a:t>■施策案</a:t>
            </a:r>
            <a:endParaRPr kumimoji="1" lang="en-US" altLang="ja-JP" sz="1200" dirty="0" smtClean="0"/>
          </a:p>
          <a:p>
            <a:r>
              <a:rPr lang="ja-JP" altLang="en-US" sz="1200" dirty="0" smtClean="0"/>
              <a:t>■</a:t>
            </a:r>
            <a:endParaRPr lang="en-US" altLang="ja-JP" sz="1200" dirty="0" smtClean="0"/>
          </a:p>
          <a:p>
            <a:r>
              <a:rPr kumimoji="1" lang="ja-JP" altLang="en-US" sz="1200" dirty="0"/>
              <a:t>■</a:t>
            </a:r>
          </a:p>
        </p:txBody>
      </p:sp>
      <p:sp>
        <p:nvSpPr>
          <p:cNvPr id="26" name="テキスト ボックス 25"/>
          <p:cNvSpPr txBox="1"/>
          <p:nvPr/>
        </p:nvSpPr>
        <p:spPr>
          <a:xfrm>
            <a:off x="6897216" y="1774557"/>
            <a:ext cx="2577118" cy="646331"/>
          </a:xfrm>
          <a:prstGeom prst="rect">
            <a:avLst/>
          </a:prstGeom>
          <a:noFill/>
        </p:spPr>
        <p:txBody>
          <a:bodyPr wrap="square" rtlCol="0">
            <a:spAutoFit/>
          </a:bodyPr>
          <a:lstStyle/>
          <a:p>
            <a:r>
              <a:rPr kumimoji="1" lang="ja-JP" altLang="en-US" sz="1200" dirty="0" smtClean="0"/>
              <a:t>■施策案</a:t>
            </a:r>
            <a:endParaRPr kumimoji="1" lang="en-US" altLang="ja-JP" sz="1200" dirty="0" smtClean="0"/>
          </a:p>
          <a:p>
            <a:r>
              <a:rPr lang="ja-JP" altLang="en-US" sz="1200" dirty="0" smtClean="0"/>
              <a:t>■</a:t>
            </a:r>
            <a:endParaRPr lang="en-US" altLang="ja-JP" sz="1200" dirty="0" smtClean="0"/>
          </a:p>
          <a:p>
            <a:r>
              <a:rPr kumimoji="1" lang="ja-JP" altLang="en-US" sz="1200" dirty="0"/>
              <a:t>■</a:t>
            </a:r>
          </a:p>
        </p:txBody>
      </p:sp>
      <p:sp>
        <p:nvSpPr>
          <p:cNvPr id="27" name="テキスト ボックス 26"/>
          <p:cNvSpPr txBox="1"/>
          <p:nvPr/>
        </p:nvSpPr>
        <p:spPr>
          <a:xfrm>
            <a:off x="6897216" y="2926685"/>
            <a:ext cx="2577118" cy="646331"/>
          </a:xfrm>
          <a:prstGeom prst="rect">
            <a:avLst/>
          </a:prstGeom>
          <a:noFill/>
        </p:spPr>
        <p:txBody>
          <a:bodyPr wrap="square" rtlCol="0">
            <a:spAutoFit/>
          </a:bodyPr>
          <a:lstStyle/>
          <a:p>
            <a:r>
              <a:rPr kumimoji="1" lang="ja-JP" altLang="en-US" sz="1200" dirty="0" smtClean="0"/>
              <a:t>■施策案</a:t>
            </a:r>
            <a:endParaRPr kumimoji="1" lang="en-US" altLang="ja-JP" sz="1200" dirty="0" smtClean="0"/>
          </a:p>
          <a:p>
            <a:r>
              <a:rPr lang="ja-JP" altLang="en-US" sz="1200" dirty="0" smtClean="0"/>
              <a:t>■</a:t>
            </a:r>
            <a:endParaRPr lang="en-US" altLang="ja-JP" sz="1200" dirty="0" smtClean="0"/>
          </a:p>
          <a:p>
            <a:r>
              <a:rPr kumimoji="1" lang="ja-JP" altLang="en-US" sz="1200" dirty="0"/>
              <a:t>■</a:t>
            </a:r>
          </a:p>
        </p:txBody>
      </p:sp>
      <p:sp>
        <p:nvSpPr>
          <p:cNvPr id="28" name="テキスト ボックス 27"/>
          <p:cNvSpPr txBox="1"/>
          <p:nvPr/>
        </p:nvSpPr>
        <p:spPr>
          <a:xfrm>
            <a:off x="6897216" y="4078813"/>
            <a:ext cx="2577118" cy="646331"/>
          </a:xfrm>
          <a:prstGeom prst="rect">
            <a:avLst/>
          </a:prstGeom>
          <a:noFill/>
        </p:spPr>
        <p:txBody>
          <a:bodyPr wrap="square" rtlCol="0">
            <a:spAutoFit/>
          </a:bodyPr>
          <a:lstStyle/>
          <a:p>
            <a:r>
              <a:rPr kumimoji="1" lang="ja-JP" altLang="en-US" sz="1200" dirty="0" smtClean="0"/>
              <a:t>■施策案</a:t>
            </a:r>
            <a:endParaRPr kumimoji="1" lang="en-US" altLang="ja-JP" sz="1200" dirty="0" smtClean="0"/>
          </a:p>
          <a:p>
            <a:r>
              <a:rPr lang="ja-JP" altLang="en-US" sz="1200" dirty="0" smtClean="0"/>
              <a:t>■</a:t>
            </a:r>
            <a:endParaRPr lang="en-US" altLang="ja-JP" sz="1200" dirty="0" smtClean="0"/>
          </a:p>
          <a:p>
            <a:r>
              <a:rPr kumimoji="1" lang="ja-JP" altLang="en-US" sz="1200" dirty="0"/>
              <a:t>■</a:t>
            </a:r>
          </a:p>
        </p:txBody>
      </p:sp>
      <p:sp>
        <p:nvSpPr>
          <p:cNvPr id="29" name="テキスト ボックス 28"/>
          <p:cNvSpPr txBox="1"/>
          <p:nvPr/>
        </p:nvSpPr>
        <p:spPr>
          <a:xfrm>
            <a:off x="6897216" y="5230941"/>
            <a:ext cx="2577118" cy="646331"/>
          </a:xfrm>
          <a:prstGeom prst="rect">
            <a:avLst/>
          </a:prstGeom>
          <a:noFill/>
        </p:spPr>
        <p:txBody>
          <a:bodyPr wrap="square" rtlCol="0">
            <a:spAutoFit/>
          </a:bodyPr>
          <a:lstStyle/>
          <a:p>
            <a:r>
              <a:rPr kumimoji="1" lang="ja-JP" altLang="en-US" sz="1200" dirty="0" smtClean="0"/>
              <a:t>■施策案</a:t>
            </a:r>
            <a:endParaRPr kumimoji="1" lang="en-US" altLang="ja-JP" sz="1200" dirty="0" smtClean="0"/>
          </a:p>
          <a:p>
            <a:r>
              <a:rPr lang="ja-JP" altLang="en-US" sz="1200" dirty="0" smtClean="0"/>
              <a:t>■</a:t>
            </a:r>
            <a:endParaRPr lang="en-US" altLang="ja-JP" sz="1200" dirty="0" smtClean="0"/>
          </a:p>
          <a:p>
            <a:r>
              <a:rPr kumimoji="1" lang="ja-JP" altLang="en-US" sz="1200" dirty="0"/>
              <a:t>■</a:t>
            </a:r>
          </a:p>
        </p:txBody>
      </p:sp>
    </p:spTree>
    <p:extLst>
      <p:ext uri="{BB962C8B-B14F-4D97-AF65-F5344CB8AC3E}">
        <p14:creationId xmlns:p14="http://schemas.microsoft.com/office/powerpoint/2010/main" val="356188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704528" y="1772816"/>
            <a:ext cx="8784976" cy="1223333"/>
            <a:chOff x="704528" y="1123941"/>
            <a:chExt cx="8496944" cy="792088"/>
          </a:xfrm>
        </p:grpSpPr>
        <p:sp>
          <p:nvSpPr>
            <p:cNvPr id="6" name="ホームベース 5"/>
            <p:cNvSpPr/>
            <p:nvPr/>
          </p:nvSpPr>
          <p:spPr>
            <a:xfrm>
              <a:off x="7329264" y="1123941"/>
              <a:ext cx="1872208" cy="79208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800" b="1" dirty="0" smtClean="0">
                  <a:latin typeface="+mn-ea"/>
                </a:rPr>
                <a:t>A</a:t>
              </a:r>
              <a:r>
                <a:rPr lang="en-US" altLang="ja-JP" sz="1400" b="1" dirty="0" smtClean="0">
                  <a:latin typeface="+mn-ea"/>
                </a:rPr>
                <a:t>ction</a:t>
              </a:r>
            </a:p>
            <a:p>
              <a:pPr algn="ctr"/>
              <a:r>
                <a:rPr lang="ja-JP" altLang="en-US" sz="1400" dirty="0" smtClean="0">
                  <a:latin typeface="+mn-ea"/>
                </a:rPr>
                <a:t>（</a:t>
              </a:r>
              <a:r>
                <a:rPr lang="ja-JP" altLang="en-US" sz="1400" dirty="0">
                  <a:latin typeface="+mn-ea"/>
                </a:rPr>
                <a:t>行動）</a:t>
              </a:r>
            </a:p>
          </p:txBody>
        </p:sp>
        <p:sp>
          <p:nvSpPr>
            <p:cNvPr id="4" name="ホームベース 3"/>
            <p:cNvSpPr/>
            <p:nvPr/>
          </p:nvSpPr>
          <p:spPr>
            <a:xfrm>
              <a:off x="5673080" y="1123941"/>
              <a:ext cx="1872208" cy="79208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800" b="1" dirty="0" smtClean="0">
                  <a:latin typeface="+mn-ea"/>
                </a:rPr>
                <a:t>M</a:t>
              </a:r>
              <a:r>
                <a:rPr lang="en-US" altLang="ja-JP" sz="1400" b="1" dirty="0" smtClean="0">
                  <a:latin typeface="+mn-ea"/>
                </a:rPr>
                <a:t>emor</a:t>
              </a:r>
              <a:r>
                <a:rPr lang="en-US" altLang="ja-JP" sz="1400" b="1" dirty="0">
                  <a:latin typeface="+mn-ea"/>
                </a:rPr>
                <a:t>y</a:t>
              </a:r>
              <a:endParaRPr lang="en-US" altLang="ja-JP" sz="1400" b="1" dirty="0" smtClean="0">
                <a:latin typeface="+mn-ea"/>
              </a:endParaRPr>
            </a:p>
            <a:p>
              <a:pPr algn="ctr"/>
              <a:r>
                <a:rPr lang="ja-JP" altLang="en-US" sz="1400" dirty="0" smtClean="0">
                  <a:latin typeface="+mn-ea"/>
                </a:rPr>
                <a:t>（</a:t>
              </a:r>
              <a:r>
                <a:rPr lang="ja-JP" altLang="en-US" sz="1400" dirty="0">
                  <a:latin typeface="+mn-ea"/>
                </a:rPr>
                <a:t>記憶</a:t>
              </a:r>
              <a:r>
                <a:rPr lang="ja-JP" altLang="en-US" sz="1400" dirty="0" smtClean="0">
                  <a:latin typeface="+mn-ea"/>
                </a:rPr>
                <a:t>）</a:t>
              </a:r>
              <a:endParaRPr kumimoji="1" lang="ja-JP" altLang="en-US" sz="1400" dirty="0">
                <a:latin typeface="+mn-ea"/>
              </a:endParaRPr>
            </a:p>
          </p:txBody>
        </p:sp>
        <p:sp>
          <p:nvSpPr>
            <p:cNvPr id="5" name="ホームベース 4"/>
            <p:cNvSpPr/>
            <p:nvPr/>
          </p:nvSpPr>
          <p:spPr>
            <a:xfrm>
              <a:off x="4016896" y="1123941"/>
              <a:ext cx="1872208" cy="79208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800" b="1" dirty="0" smtClean="0">
                  <a:latin typeface="+mn-ea"/>
                </a:rPr>
                <a:t>D</a:t>
              </a:r>
              <a:r>
                <a:rPr lang="en-US" altLang="ja-JP" sz="1400" b="1" dirty="0" smtClean="0">
                  <a:latin typeface="+mn-ea"/>
                </a:rPr>
                <a:t>esire</a:t>
              </a:r>
            </a:p>
            <a:p>
              <a:pPr algn="ctr"/>
              <a:r>
                <a:rPr lang="ja-JP" altLang="en-US" sz="1400" dirty="0" smtClean="0">
                  <a:latin typeface="+mn-ea"/>
                </a:rPr>
                <a:t>（</a:t>
              </a:r>
              <a:r>
                <a:rPr lang="ja-JP" altLang="en-US" sz="1400" dirty="0">
                  <a:latin typeface="+mn-ea"/>
                </a:rPr>
                <a:t>欲求）</a:t>
              </a:r>
              <a:endParaRPr kumimoji="1" lang="ja-JP" altLang="en-US" sz="1400" dirty="0">
                <a:latin typeface="+mn-ea"/>
              </a:endParaRPr>
            </a:p>
          </p:txBody>
        </p:sp>
        <p:sp>
          <p:nvSpPr>
            <p:cNvPr id="3" name="ホームベース 2"/>
            <p:cNvSpPr/>
            <p:nvPr/>
          </p:nvSpPr>
          <p:spPr>
            <a:xfrm>
              <a:off x="2360712" y="1123941"/>
              <a:ext cx="1872208" cy="79208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800" b="1" dirty="0" smtClean="0">
                  <a:latin typeface="+mn-ea"/>
                </a:rPr>
                <a:t>I</a:t>
              </a:r>
              <a:r>
                <a:rPr lang="en-US" altLang="ja-JP" sz="1400" b="1" dirty="0" smtClean="0">
                  <a:latin typeface="+mn-ea"/>
                </a:rPr>
                <a:t>nterest</a:t>
              </a:r>
            </a:p>
            <a:p>
              <a:pPr algn="ctr"/>
              <a:r>
                <a:rPr kumimoji="1" lang="ja-JP" altLang="en-US" sz="1400" dirty="0" smtClean="0">
                  <a:latin typeface="+mn-ea"/>
                </a:rPr>
                <a:t>（関心）</a:t>
              </a:r>
              <a:endParaRPr kumimoji="1" lang="ja-JP" altLang="en-US" sz="1400" dirty="0">
                <a:latin typeface="+mn-ea"/>
              </a:endParaRPr>
            </a:p>
          </p:txBody>
        </p:sp>
        <p:sp>
          <p:nvSpPr>
            <p:cNvPr id="2" name="ホームベース 1"/>
            <p:cNvSpPr/>
            <p:nvPr/>
          </p:nvSpPr>
          <p:spPr>
            <a:xfrm>
              <a:off x="704528" y="1123941"/>
              <a:ext cx="1872208" cy="792088"/>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800" b="1" dirty="0" smtClean="0">
                  <a:latin typeface="+mn-ea"/>
                </a:rPr>
                <a:t>A</a:t>
              </a:r>
              <a:r>
                <a:rPr lang="en-US" altLang="ja-JP" sz="1400" b="1" dirty="0" smtClean="0">
                  <a:latin typeface="+mn-ea"/>
                </a:rPr>
                <a:t>ttention</a:t>
              </a:r>
            </a:p>
            <a:p>
              <a:pPr algn="ctr"/>
              <a:r>
                <a:rPr kumimoji="1" lang="ja-JP" altLang="en-US" sz="1400" dirty="0" smtClean="0">
                  <a:latin typeface="+mn-ea"/>
                </a:rPr>
                <a:t>（注意）</a:t>
              </a:r>
              <a:endParaRPr kumimoji="1" lang="ja-JP" altLang="en-US" sz="1400" dirty="0">
                <a:latin typeface="+mn-ea"/>
              </a:endParaRPr>
            </a:p>
          </p:txBody>
        </p:sp>
      </p:grpSp>
      <p:sp>
        <p:nvSpPr>
          <p:cNvPr id="9" name="対角する 2 つの角を丸めた四角形 8"/>
          <p:cNvSpPr/>
          <p:nvPr/>
        </p:nvSpPr>
        <p:spPr>
          <a:xfrm>
            <a:off x="704528" y="1268760"/>
            <a:ext cx="1563428" cy="432048"/>
          </a:xfrm>
          <a:prstGeom prst="round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effectLst>
                  <a:outerShdw blurRad="38100" dist="38100" dir="2700000" algn="tl">
                    <a:srgbClr val="000000">
                      <a:alpha val="43137"/>
                    </a:srgbClr>
                  </a:outerShdw>
                </a:effectLst>
              </a:rPr>
              <a:t>認知</a:t>
            </a:r>
            <a:endParaRPr kumimoji="1" lang="ja-JP" altLang="en-US" b="1" dirty="0">
              <a:solidFill>
                <a:schemeClr val="bg1">
                  <a:lumMod val="95000"/>
                </a:schemeClr>
              </a:solidFill>
              <a:effectLst>
                <a:outerShdw blurRad="38100" dist="38100" dir="2700000" algn="tl">
                  <a:srgbClr val="000000">
                    <a:alpha val="43137"/>
                  </a:srgbClr>
                </a:outerShdw>
              </a:effectLst>
            </a:endParaRPr>
          </a:p>
        </p:txBody>
      </p:sp>
      <p:sp>
        <p:nvSpPr>
          <p:cNvPr id="10" name="対角する 2 つの角を丸めた四角形 9"/>
          <p:cNvSpPr/>
          <p:nvPr/>
        </p:nvSpPr>
        <p:spPr>
          <a:xfrm>
            <a:off x="2416854" y="1274514"/>
            <a:ext cx="4988080" cy="432048"/>
          </a:xfrm>
          <a:prstGeom prst="round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effectLst>
                  <a:outerShdw blurRad="38100" dist="38100" dir="2700000" algn="tl">
                    <a:srgbClr val="000000">
                      <a:alpha val="43137"/>
                    </a:srgbClr>
                  </a:outerShdw>
                </a:effectLst>
              </a:rPr>
              <a:t>感情</a:t>
            </a:r>
            <a:endParaRPr kumimoji="1" lang="ja-JP" altLang="en-US" b="1" dirty="0">
              <a:solidFill>
                <a:schemeClr val="bg1">
                  <a:lumMod val="95000"/>
                </a:schemeClr>
              </a:solidFill>
              <a:effectLst>
                <a:outerShdw blurRad="38100" dist="38100" dir="2700000" algn="tl">
                  <a:srgbClr val="000000">
                    <a:alpha val="43137"/>
                  </a:srgbClr>
                </a:outerShdw>
              </a:effectLst>
            </a:endParaRPr>
          </a:p>
        </p:txBody>
      </p:sp>
      <p:sp>
        <p:nvSpPr>
          <p:cNvPr id="11" name="対角する 2 つの角を丸めた四角形 10"/>
          <p:cNvSpPr/>
          <p:nvPr/>
        </p:nvSpPr>
        <p:spPr>
          <a:xfrm>
            <a:off x="7553830" y="1268760"/>
            <a:ext cx="1537799" cy="432048"/>
          </a:xfrm>
          <a:prstGeom prst="round2Diag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effectLst>
                  <a:outerShdw blurRad="38100" dist="38100" dir="2700000" algn="tl">
                    <a:srgbClr val="000000">
                      <a:alpha val="43137"/>
                    </a:srgbClr>
                  </a:outerShdw>
                </a:effectLst>
              </a:rPr>
              <a:t>行動</a:t>
            </a:r>
            <a:endParaRPr kumimoji="1" lang="ja-JP" altLang="en-US" b="1" dirty="0">
              <a:solidFill>
                <a:schemeClr val="bg1">
                  <a:lumMod val="95000"/>
                </a:schemeClr>
              </a:solidFill>
              <a:effectLst>
                <a:outerShdw blurRad="38100" dist="38100" dir="2700000" algn="tl">
                  <a:srgbClr val="000000">
                    <a:alpha val="43137"/>
                  </a:srgbClr>
                </a:outerShdw>
              </a:effectLst>
            </a:endParaRPr>
          </a:p>
        </p:txBody>
      </p:sp>
      <p:sp>
        <p:nvSpPr>
          <p:cNvPr id="12" name="正方形/長方形 11"/>
          <p:cNvSpPr/>
          <p:nvPr/>
        </p:nvSpPr>
        <p:spPr>
          <a:xfrm>
            <a:off x="704528" y="3068960"/>
            <a:ext cx="1537798" cy="18002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a:t>
            </a:r>
            <a:r>
              <a:rPr lang="ja-JP" altLang="en-US" sz="1100" dirty="0" smtClean="0">
                <a:solidFill>
                  <a:schemeClr val="tx1"/>
                </a:solidFill>
              </a:rPr>
              <a:t>具体的な課題や施策など・・・</a:t>
            </a:r>
            <a:endParaRPr lang="ja-JP" altLang="en-US" sz="1100" dirty="0">
              <a:solidFill>
                <a:schemeClr val="tx1"/>
              </a:solidFill>
            </a:endParaRPr>
          </a:p>
        </p:txBody>
      </p:sp>
      <p:sp>
        <p:nvSpPr>
          <p:cNvPr id="16" name="正方形/長方形 15"/>
          <p:cNvSpPr/>
          <p:nvPr/>
        </p:nvSpPr>
        <p:spPr>
          <a:xfrm>
            <a:off x="2420356" y="3068960"/>
            <a:ext cx="1537798" cy="18002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・具体的な課題や施策など・・・</a:t>
            </a:r>
          </a:p>
        </p:txBody>
      </p:sp>
      <p:sp>
        <p:nvSpPr>
          <p:cNvPr id="17" name="正方形/長方形 16"/>
          <p:cNvSpPr/>
          <p:nvPr/>
        </p:nvSpPr>
        <p:spPr>
          <a:xfrm>
            <a:off x="4129180" y="3068960"/>
            <a:ext cx="1537798" cy="18002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・具体的な課題や施策など・・・</a:t>
            </a:r>
          </a:p>
        </p:txBody>
      </p:sp>
      <p:sp>
        <p:nvSpPr>
          <p:cNvPr id="18" name="正方形/長方形 17"/>
          <p:cNvSpPr/>
          <p:nvPr/>
        </p:nvSpPr>
        <p:spPr>
          <a:xfrm>
            <a:off x="5841505" y="3068960"/>
            <a:ext cx="1537798" cy="18002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・具体的な課題や施策など・・・</a:t>
            </a:r>
          </a:p>
        </p:txBody>
      </p:sp>
      <p:sp>
        <p:nvSpPr>
          <p:cNvPr id="19" name="正方形/長方形 18"/>
          <p:cNvSpPr/>
          <p:nvPr/>
        </p:nvSpPr>
        <p:spPr>
          <a:xfrm>
            <a:off x="7553831" y="3068960"/>
            <a:ext cx="1537798" cy="18002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・具体的な課題や施策など・・・</a:t>
            </a:r>
          </a:p>
        </p:txBody>
      </p:sp>
      <p:sp>
        <p:nvSpPr>
          <p:cNvPr id="20" name="テキスト ボックス 19"/>
          <p:cNvSpPr txBox="1"/>
          <p:nvPr/>
        </p:nvSpPr>
        <p:spPr>
          <a:xfrm>
            <a:off x="839911" y="5291916"/>
            <a:ext cx="1232769" cy="369332"/>
          </a:xfrm>
          <a:prstGeom prst="rect">
            <a:avLst/>
          </a:prstGeom>
          <a:noFill/>
        </p:spPr>
        <p:txBody>
          <a:bodyPr wrap="square" rtlCol="0">
            <a:spAutoFit/>
          </a:bodyPr>
          <a:lstStyle/>
          <a:p>
            <a:pPr algn="ctr"/>
            <a:r>
              <a:rPr kumimoji="1" lang="ja-JP" altLang="en-US" b="1" dirty="0" smtClean="0"/>
              <a:t>知る</a:t>
            </a:r>
            <a:endParaRPr kumimoji="1" lang="ja-JP" altLang="en-US" b="1" dirty="0"/>
          </a:p>
        </p:txBody>
      </p:sp>
      <p:sp>
        <p:nvSpPr>
          <p:cNvPr id="21" name="テキスト ボックス 20"/>
          <p:cNvSpPr txBox="1"/>
          <p:nvPr/>
        </p:nvSpPr>
        <p:spPr>
          <a:xfrm>
            <a:off x="2519841" y="5291916"/>
            <a:ext cx="1338828" cy="369332"/>
          </a:xfrm>
          <a:prstGeom prst="rect">
            <a:avLst/>
          </a:prstGeom>
          <a:noFill/>
        </p:spPr>
        <p:txBody>
          <a:bodyPr wrap="none" rtlCol="0">
            <a:spAutoFit/>
          </a:bodyPr>
          <a:lstStyle/>
          <a:p>
            <a:pPr algn="ctr"/>
            <a:r>
              <a:rPr kumimoji="1" lang="ja-JP" altLang="en-US" b="1" dirty="0" smtClean="0"/>
              <a:t>興味を持つ</a:t>
            </a:r>
            <a:endParaRPr kumimoji="1" lang="ja-JP" altLang="en-US" b="1" dirty="0"/>
          </a:p>
        </p:txBody>
      </p:sp>
      <p:sp>
        <p:nvSpPr>
          <p:cNvPr id="22" name="テキスト ボックス 21"/>
          <p:cNvSpPr txBox="1"/>
          <p:nvPr/>
        </p:nvSpPr>
        <p:spPr>
          <a:xfrm>
            <a:off x="4228665" y="5291916"/>
            <a:ext cx="1338828" cy="369332"/>
          </a:xfrm>
          <a:prstGeom prst="rect">
            <a:avLst/>
          </a:prstGeom>
          <a:noFill/>
        </p:spPr>
        <p:txBody>
          <a:bodyPr wrap="none" rtlCol="0">
            <a:spAutoFit/>
          </a:bodyPr>
          <a:lstStyle/>
          <a:p>
            <a:pPr algn="ctr"/>
            <a:r>
              <a:rPr kumimoji="1" lang="ja-JP" altLang="en-US" b="1" dirty="0" smtClean="0"/>
              <a:t>欲しくなる</a:t>
            </a:r>
            <a:endParaRPr kumimoji="1" lang="ja-JP" altLang="en-US" b="1" dirty="0"/>
          </a:p>
        </p:txBody>
      </p:sp>
      <p:sp>
        <p:nvSpPr>
          <p:cNvPr id="23" name="テキスト ボックス 22"/>
          <p:cNvSpPr txBox="1"/>
          <p:nvPr/>
        </p:nvSpPr>
        <p:spPr>
          <a:xfrm>
            <a:off x="5961112" y="5291916"/>
            <a:ext cx="1296144" cy="369332"/>
          </a:xfrm>
          <a:prstGeom prst="rect">
            <a:avLst/>
          </a:prstGeom>
          <a:noFill/>
        </p:spPr>
        <p:txBody>
          <a:bodyPr wrap="square" rtlCol="0">
            <a:spAutoFit/>
          </a:bodyPr>
          <a:lstStyle/>
          <a:p>
            <a:pPr algn="ctr"/>
            <a:r>
              <a:rPr kumimoji="1" lang="ja-JP" altLang="en-US" b="1" dirty="0" smtClean="0"/>
              <a:t>心に残る</a:t>
            </a:r>
            <a:endParaRPr kumimoji="1" lang="ja-JP" altLang="en-US" b="1" dirty="0"/>
          </a:p>
        </p:txBody>
      </p:sp>
      <p:sp>
        <p:nvSpPr>
          <p:cNvPr id="24" name="テキスト ボックス 23"/>
          <p:cNvSpPr txBox="1"/>
          <p:nvPr/>
        </p:nvSpPr>
        <p:spPr>
          <a:xfrm>
            <a:off x="7752424" y="5291916"/>
            <a:ext cx="1233023" cy="369332"/>
          </a:xfrm>
          <a:prstGeom prst="rect">
            <a:avLst/>
          </a:prstGeom>
          <a:noFill/>
        </p:spPr>
        <p:txBody>
          <a:bodyPr wrap="square" rtlCol="0">
            <a:spAutoFit/>
          </a:bodyPr>
          <a:lstStyle/>
          <a:p>
            <a:pPr algn="ctr"/>
            <a:r>
              <a:rPr kumimoji="1" lang="ja-JP" altLang="en-US" b="1" dirty="0" smtClean="0"/>
              <a:t>購入する</a:t>
            </a:r>
            <a:endParaRPr kumimoji="1" lang="ja-JP" altLang="en-US" b="1" dirty="0"/>
          </a:p>
        </p:txBody>
      </p:sp>
      <p:sp>
        <p:nvSpPr>
          <p:cNvPr id="7" name="二等辺三角形 6"/>
          <p:cNvSpPr/>
          <p:nvPr/>
        </p:nvSpPr>
        <p:spPr>
          <a:xfrm flipV="1">
            <a:off x="1157579" y="4733546"/>
            <a:ext cx="527291" cy="4179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flipV="1">
            <a:off x="2925609" y="4733546"/>
            <a:ext cx="527291" cy="4179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flipV="1">
            <a:off x="4634433" y="4733545"/>
            <a:ext cx="527291" cy="4179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p:cNvSpPr/>
          <p:nvPr/>
        </p:nvSpPr>
        <p:spPr>
          <a:xfrm flipV="1">
            <a:off x="6346758" y="4742691"/>
            <a:ext cx="527291" cy="4179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flipV="1">
            <a:off x="8059084" y="4733544"/>
            <a:ext cx="527291" cy="4179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0851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吹き出し 70"/>
          <p:cNvSpPr/>
          <p:nvPr/>
        </p:nvSpPr>
        <p:spPr>
          <a:xfrm>
            <a:off x="7247399" y="1433552"/>
            <a:ext cx="1615915" cy="595938"/>
          </a:xfrm>
          <a:prstGeom prst="wedgeRoundRectCallout">
            <a:avLst>
              <a:gd name="adj1" fmla="val -68944"/>
              <a:gd name="adj2" fmla="val 34915"/>
              <a:gd name="adj3" fmla="val 16667"/>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a:solidFill>
                  <a:schemeClr val="tx1"/>
                </a:solidFill>
              </a:rPr>
              <a:t>こんなモノ</a:t>
            </a:r>
            <a:r>
              <a:rPr lang="ja-JP" altLang="en-US" sz="1050" dirty="0" smtClean="0">
                <a:solidFill>
                  <a:schemeClr val="tx1"/>
                </a:solidFill>
              </a:rPr>
              <a:t>が</a:t>
            </a:r>
            <a:endParaRPr lang="en-US" altLang="ja-JP" sz="1050" dirty="0" smtClean="0">
              <a:solidFill>
                <a:schemeClr val="tx1"/>
              </a:solidFill>
            </a:endParaRPr>
          </a:p>
          <a:p>
            <a:pPr algn="ctr"/>
            <a:r>
              <a:rPr lang="ja-JP" altLang="en-US" sz="1050" dirty="0" smtClean="0">
                <a:solidFill>
                  <a:schemeClr val="tx1"/>
                </a:solidFill>
              </a:rPr>
              <a:t>あるん</a:t>
            </a:r>
            <a:r>
              <a:rPr lang="ja-JP" altLang="en-US" sz="1050" dirty="0">
                <a:solidFill>
                  <a:schemeClr val="tx1"/>
                </a:solidFill>
              </a:rPr>
              <a:t>だ。</a:t>
            </a:r>
          </a:p>
        </p:txBody>
      </p:sp>
      <p:sp>
        <p:nvSpPr>
          <p:cNvPr id="73" name="角丸四角形吹き出し 72"/>
          <p:cNvSpPr/>
          <p:nvPr/>
        </p:nvSpPr>
        <p:spPr>
          <a:xfrm>
            <a:off x="7247399" y="2232282"/>
            <a:ext cx="1615915" cy="595938"/>
          </a:xfrm>
          <a:prstGeom prst="wedgeRoundRectCallout">
            <a:avLst>
              <a:gd name="adj1" fmla="val -68248"/>
              <a:gd name="adj2" fmla="val 39482"/>
              <a:gd name="adj3" fmla="val 16667"/>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rPr>
              <a:t>何かイイかも。</a:t>
            </a:r>
            <a:endParaRPr lang="ja-JP" altLang="en-US" sz="1050" dirty="0">
              <a:solidFill>
                <a:schemeClr val="tx1"/>
              </a:solidFill>
            </a:endParaRPr>
          </a:p>
        </p:txBody>
      </p:sp>
      <p:sp>
        <p:nvSpPr>
          <p:cNvPr id="74" name="角丸四角形吹き出し 73"/>
          <p:cNvSpPr/>
          <p:nvPr/>
        </p:nvSpPr>
        <p:spPr>
          <a:xfrm>
            <a:off x="7247399" y="3018805"/>
            <a:ext cx="1615915" cy="595938"/>
          </a:xfrm>
          <a:prstGeom prst="wedgeRoundRectCallout">
            <a:avLst>
              <a:gd name="adj1" fmla="val -66003"/>
              <a:gd name="adj2" fmla="val 31440"/>
              <a:gd name="adj3" fmla="val 16667"/>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rPr>
              <a:t>欲しいな。</a:t>
            </a:r>
            <a:endParaRPr lang="en-US" altLang="ja-JP" sz="1050" dirty="0" smtClean="0">
              <a:solidFill>
                <a:schemeClr val="tx1"/>
              </a:solidFill>
            </a:endParaRPr>
          </a:p>
        </p:txBody>
      </p:sp>
      <p:grpSp>
        <p:nvGrpSpPr>
          <p:cNvPr id="4" name="グループ化 3"/>
          <p:cNvGrpSpPr/>
          <p:nvPr/>
        </p:nvGrpSpPr>
        <p:grpSpPr>
          <a:xfrm>
            <a:off x="488505" y="404664"/>
            <a:ext cx="4752528" cy="5955505"/>
            <a:chOff x="488504" y="404664"/>
            <a:chExt cx="5027061" cy="5955505"/>
          </a:xfrm>
        </p:grpSpPr>
        <p:sp>
          <p:nvSpPr>
            <p:cNvPr id="77" name="下矢印 76"/>
            <p:cNvSpPr/>
            <p:nvPr/>
          </p:nvSpPr>
          <p:spPr>
            <a:xfrm>
              <a:off x="1146486" y="404664"/>
              <a:ext cx="3362558" cy="5329831"/>
            </a:xfrm>
            <a:prstGeom prst="downArrow">
              <a:avLst>
                <a:gd name="adj1" fmla="val 59213"/>
                <a:gd name="adj2" fmla="val 25592"/>
              </a:avLst>
            </a:prstGeom>
            <a:solidFill>
              <a:srgbClr val="FFFF66"/>
            </a:solid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2" name="グループ化 11"/>
            <p:cNvGrpSpPr/>
            <p:nvPr/>
          </p:nvGrpSpPr>
          <p:grpSpPr>
            <a:xfrm>
              <a:off x="488504" y="1700807"/>
              <a:ext cx="4752528" cy="3511483"/>
              <a:chOff x="856928" y="548680"/>
              <a:chExt cx="4032448" cy="5526532"/>
            </a:xfrm>
          </p:grpSpPr>
          <p:sp>
            <p:nvSpPr>
              <p:cNvPr id="6" name="フローチャート : 組合せ 5"/>
              <p:cNvSpPr/>
              <p:nvPr/>
            </p:nvSpPr>
            <p:spPr>
              <a:xfrm>
                <a:off x="856928" y="548680"/>
                <a:ext cx="4032448" cy="5526532"/>
              </a:xfrm>
              <a:prstGeom prst="flowChartMerge">
                <a:avLst/>
              </a:prstGeom>
              <a:solidFill>
                <a:schemeClr val="accent2">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組合せ 6"/>
              <p:cNvSpPr/>
              <p:nvPr/>
            </p:nvSpPr>
            <p:spPr>
              <a:xfrm>
                <a:off x="1216968" y="1573560"/>
                <a:ext cx="3312368" cy="4501652"/>
              </a:xfrm>
              <a:prstGeom prst="flowChartMerge">
                <a:avLst/>
              </a:prstGeom>
              <a:solidFill>
                <a:schemeClr val="accent6">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 組合せ 7"/>
              <p:cNvSpPr/>
              <p:nvPr/>
            </p:nvSpPr>
            <p:spPr>
              <a:xfrm>
                <a:off x="1649016" y="2708920"/>
                <a:ext cx="2448272" cy="3366292"/>
              </a:xfrm>
              <a:prstGeom prst="flowChartMerge">
                <a:avLst/>
              </a:prstGeom>
              <a:solidFill>
                <a:schemeClr val="accent5">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 組合せ 8"/>
              <p:cNvSpPr/>
              <p:nvPr/>
            </p:nvSpPr>
            <p:spPr>
              <a:xfrm>
                <a:off x="2044321" y="3824386"/>
                <a:ext cx="1657663" cy="2250826"/>
              </a:xfrm>
              <a:prstGeom prst="flowChartMerge">
                <a:avLst/>
              </a:prstGeom>
              <a:solidFill>
                <a:srgbClr val="92D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組合せ 9"/>
              <p:cNvSpPr/>
              <p:nvPr/>
            </p:nvSpPr>
            <p:spPr>
              <a:xfrm>
                <a:off x="2382906" y="4797399"/>
                <a:ext cx="980492" cy="1277813"/>
              </a:xfrm>
              <a:prstGeom prst="flowChartMerg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p:nvSpPr>
          <p:spPr>
            <a:xfrm>
              <a:off x="1790275" y="1844824"/>
              <a:ext cx="2148986" cy="369332"/>
            </a:xfrm>
            <a:prstGeom prst="rect">
              <a:avLst/>
            </a:prstGeom>
            <a:noFill/>
          </p:spPr>
          <p:txBody>
            <a:bodyPr wrap="none" rtlCol="0">
              <a:spAutoFit/>
            </a:bodyPr>
            <a:lstStyle/>
            <a:p>
              <a:pPr algn="ctr"/>
              <a:r>
                <a:rPr lang="en-US" altLang="ja-JP" b="1" dirty="0" err="1"/>
                <a:t>Atention</a:t>
              </a:r>
              <a:r>
                <a:rPr lang="ja-JP" altLang="en-US" b="1" dirty="0"/>
                <a:t>（注意</a:t>
              </a:r>
              <a:r>
                <a:rPr lang="ja-JP" altLang="en-US" b="1" dirty="0" smtClean="0"/>
                <a:t>）</a:t>
              </a:r>
              <a:endParaRPr lang="ja-JP" altLang="en-US" dirty="0"/>
            </a:p>
          </p:txBody>
        </p:sp>
        <p:grpSp>
          <p:nvGrpSpPr>
            <p:cNvPr id="17" name="グループ化 16"/>
            <p:cNvGrpSpPr/>
            <p:nvPr/>
          </p:nvGrpSpPr>
          <p:grpSpPr>
            <a:xfrm>
              <a:off x="1343621" y="785863"/>
              <a:ext cx="505113" cy="770929"/>
              <a:chOff x="7545288" y="269685"/>
              <a:chExt cx="720080" cy="1143091"/>
            </a:xfrm>
          </p:grpSpPr>
          <p:sp>
            <p:nvSpPr>
              <p:cNvPr id="15" name="角丸四角形 14"/>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6" name="円/楕円 15"/>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18" name="グループ化 17"/>
            <p:cNvGrpSpPr/>
            <p:nvPr/>
          </p:nvGrpSpPr>
          <p:grpSpPr>
            <a:xfrm>
              <a:off x="1964474" y="785863"/>
              <a:ext cx="505113" cy="770929"/>
              <a:chOff x="7545288" y="269685"/>
              <a:chExt cx="720080" cy="1143091"/>
            </a:xfrm>
          </p:grpSpPr>
          <p:sp>
            <p:nvSpPr>
              <p:cNvPr id="19" name="角丸四角形 18"/>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0" name="円/楕円 19"/>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21" name="グループ化 20"/>
            <p:cNvGrpSpPr/>
            <p:nvPr/>
          </p:nvGrpSpPr>
          <p:grpSpPr>
            <a:xfrm>
              <a:off x="2585327" y="785863"/>
              <a:ext cx="505113" cy="770929"/>
              <a:chOff x="7545288" y="269685"/>
              <a:chExt cx="720080" cy="1143091"/>
            </a:xfrm>
          </p:grpSpPr>
          <p:sp>
            <p:nvSpPr>
              <p:cNvPr id="22" name="角丸四角形 21"/>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3" name="円/楕円 22"/>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24" name="グループ化 23"/>
            <p:cNvGrpSpPr/>
            <p:nvPr/>
          </p:nvGrpSpPr>
          <p:grpSpPr>
            <a:xfrm>
              <a:off x="3206180" y="785863"/>
              <a:ext cx="505113" cy="770929"/>
              <a:chOff x="7545288" y="269685"/>
              <a:chExt cx="720080" cy="1143091"/>
            </a:xfrm>
          </p:grpSpPr>
          <p:sp>
            <p:nvSpPr>
              <p:cNvPr id="25" name="角丸四角形 24"/>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6" name="円/楕円 25"/>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27" name="グループ化 26"/>
            <p:cNvGrpSpPr/>
            <p:nvPr/>
          </p:nvGrpSpPr>
          <p:grpSpPr>
            <a:xfrm>
              <a:off x="3827033" y="785863"/>
              <a:ext cx="505113" cy="770929"/>
              <a:chOff x="7545288" y="269685"/>
              <a:chExt cx="720080" cy="1143091"/>
            </a:xfrm>
          </p:grpSpPr>
          <p:sp>
            <p:nvSpPr>
              <p:cNvPr id="28" name="角丸四角形 27"/>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9" name="円/楕円 28"/>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30" name="グループ化 29"/>
            <p:cNvGrpSpPr/>
            <p:nvPr/>
          </p:nvGrpSpPr>
          <p:grpSpPr>
            <a:xfrm>
              <a:off x="2262953" y="5589240"/>
              <a:ext cx="505113" cy="770929"/>
              <a:chOff x="7545288" y="269685"/>
              <a:chExt cx="720080" cy="1143091"/>
            </a:xfrm>
          </p:grpSpPr>
          <p:sp>
            <p:nvSpPr>
              <p:cNvPr id="31" name="角丸四角形 30"/>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2" name="円/楕円 31"/>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33" name="グループ化 32"/>
            <p:cNvGrpSpPr/>
            <p:nvPr/>
          </p:nvGrpSpPr>
          <p:grpSpPr>
            <a:xfrm>
              <a:off x="2863711" y="5589240"/>
              <a:ext cx="505113" cy="770929"/>
              <a:chOff x="7545288" y="269685"/>
              <a:chExt cx="720080" cy="1143091"/>
            </a:xfrm>
          </p:grpSpPr>
          <p:sp>
            <p:nvSpPr>
              <p:cNvPr id="34" name="角丸四角形 33"/>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5" name="円/楕円 34"/>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36" name="グループ化 35"/>
            <p:cNvGrpSpPr/>
            <p:nvPr/>
          </p:nvGrpSpPr>
          <p:grpSpPr>
            <a:xfrm>
              <a:off x="4447887" y="785863"/>
              <a:ext cx="505113" cy="770929"/>
              <a:chOff x="7545288" y="269685"/>
              <a:chExt cx="720080" cy="1143091"/>
            </a:xfrm>
          </p:grpSpPr>
          <p:sp>
            <p:nvSpPr>
              <p:cNvPr id="37" name="角丸四角形 36"/>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8" name="円/楕円 37"/>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grpSp>
          <p:nvGrpSpPr>
            <p:cNvPr id="39" name="グループ化 38"/>
            <p:cNvGrpSpPr/>
            <p:nvPr/>
          </p:nvGrpSpPr>
          <p:grpSpPr>
            <a:xfrm>
              <a:off x="722768" y="785863"/>
              <a:ext cx="505113" cy="770929"/>
              <a:chOff x="7545288" y="269685"/>
              <a:chExt cx="720080" cy="1143091"/>
            </a:xfrm>
          </p:grpSpPr>
          <p:sp>
            <p:nvSpPr>
              <p:cNvPr id="40" name="角丸四角形 39"/>
              <p:cNvSpPr/>
              <p:nvPr/>
            </p:nvSpPr>
            <p:spPr>
              <a:xfrm>
                <a:off x="7545288" y="692696"/>
                <a:ext cx="720080" cy="720080"/>
              </a:xfrm>
              <a:prstGeom prst="roundRect">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1" name="円/楕円 40"/>
              <p:cNvSpPr/>
              <p:nvPr/>
            </p:nvSpPr>
            <p:spPr>
              <a:xfrm>
                <a:off x="7632473" y="269685"/>
                <a:ext cx="545710" cy="504311"/>
              </a:xfrm>
              <a:prstGeom prst="ellipse">
                <a:avLst/>
              </a:prstGeom>
              <a:ln>
                <a:solidFill>
                  <a:schemeClr val="bg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grpSp>
        <p:sp>
          <p:nvSpPr>
            <p:cNvPr id="42" name="正方形/長方形 41"/>
            <p:cNvSpPr/>
            <p:nvPr/>
          </p:nvSpPr>
          <p:spPr>
            <a:xfrm>
              <a:off x="1816917" y="2564904"/>
              <a:ext cx="2095702" cy="369332"/>
            </a:xfrm>
            <a:prstGeom prst="rect">
              <a:avLst/>
            </a:prstGeom>
          </p:spPr>
          <p:txBody>
            <a:bodyPr wrap="none">
              <a:spAutoFit/>
            </a:bodyPr>
            <a:lstStyle/>
            <a:p>
              <a:pPr algn="ctr"/>
              <a:r>
                <a:rPr lang="en-US" altLang="ja-JP" b="1" dirty="0"/>
                <a:t>Interest</a:t>
              </a:r>
              <a:r>
                <a:rPr lang="ja-JP" altLang="en-US" b="1" dirty="0"/>
                <a:t>（関心）</a:t>
              </a:r>
              <a:endParaRPr lang="ja-JP" altLang="en-US" dirty="0"/>
            </a:p>
          </p:txBody>
        </p:sp>
        <p:sp>
          <p:nvSpPr>
            <p:cNvPr id="43" name="正方形/長方形 42"/>
            <p:cNvSpPr/>
            <p:nvPr/>
          </p:nvSpPr>
          <p:spPr>
            <a:xfrm>
              <a:off x="1923645" y="3244334"/>
              <a:ext cx="1882247" cy="369332"/>
            </a:xfrm>
            <a:prstGeom prst="rect">
              <a:avLst/>
            </a:prstGeom>
          </p:spPr>
          <p:txBody>
            <a:bodyPr wrap="none">
              <a:spAutoFit/>
            </a:bodyPr>
            <a:lstStyle/>
            <a:p>
              <a:pPr algn="ctr"/>
              <a:r>
                <a:rPr lang="en-US" altLang="ja-JP" b="1" dirty="0" smtClean="0"/>
                <a:t>Desire</a:t>
              </a:r>
              <a:r>
                <a:rPr lang="ja-JP" altLang="en-US" b="1" dirty="0" smtClean="0"/>
                <a:t>（</a:t>
              </a:r>
              <a:r>
                <a:rPr lang="ja-JP" altLang="en-US" b="1" dirty="0"/>
                <a:t>欲求）</a:t>
              </a:r>
              <a:endParaRPr lang="ja-JP" altLang="en-US" dirty="0"/>
            </a:p>
          </p:txBody>
        </p:sp>
        <p:sp>
          <p:nvSpPr>
            <p:cNvPr id="44" name="正方形/長方形 43"/>
            <p:cNvSpPr/>
            <p:nvPr/>
          </p:nvSpPr>
          <p:spPr>
            <a:xfrm>
              <a:off x="2274415" y="3801761"/>
              <a:ext cx="1178591" cy="646331"/>
            </a:xfrm>
            <a:prstGeom prst="rect">
              <a:avLst/>
            </a:prstGeom>
          </p:spPr>
          <p:txBody>
            <a:bodyPr wrap="none">
              <a:spAutoFit/>
            </a:bodyPr>
            <a:lstStyle/>
            <a:p>
              <a:pPr algn="ctr"/>
              <a:r>
                <a:rPr lang="en-US" altLang="ja-JP" b="1" dirty="0" smtClean="0"/>
                <a:t>Memory</a:t>
              </a:r>
            </a:p>
            <a:p>
              <a:pPr algn="ctr"/>
              <a:r>
                <a:rPr lang="ja-JP" altLang="en-US" b="1" dirty="0" smtClean="0"/>
                <a:t>（</a:t>
              </a:r>
              <a:r>
                <a:rPr lang="ja-JP" altLang="en-US" b="1" dirty="0"/>
                <a:t>記憶</a:t>
              </a:r>
              <a:r>
                <a:rPr lang="ja-JP" altLang="en-US" b="1" dirty="0" smtClean="0"/>
                <a:t>）</a:t>
              </a:r>
              <a:endParaRPr lang="ja-JP" altLang="en-US" dirty="0"/>
            </a:p>
          </p:txBody>
        </p:sp>
        <p:sp>
          <p:nvSpPr>
            <p:cNvPr id="45" name="正方形/長方形 44"/>
            <p:cNvSpPr/>
            <p:nvPr/>
          </p:nvSpPr>
          <p:spPr>
            <a:xfrm>
              <a:off x="2310770" y="4513245"/>
              <a:ext cx="1107996" cy="646331"/>
            </a:xfrm>
            <a:prstGeom prst="rect">
              <a:avLst/>
            </a:prstGeom>
          </p:spPr>
          <p:txBody>
            <a:bodyPr wrap="none">
              <a:spAutoFit/>
            </a:bodyPr>
            <a:lstStyle/>
            <a:p>
              <a:pPr algn="ctr"/>
              <a:r>
                <a:rPr lang="en-US" altLang="ja-JP" b="1" dirty="0" smtClean="0"/>
                <a:t>Action</a:t>
              </a:r>
            </a:p>
            <a:p>
              <a:pPr algn="ctr"/>
              <a:r>
                <a:rPr lang="ja-JP" altLang="en-US" b="1" dirty="0" smtClean="0"/>
                <a:t>（</a:t>
              </a:r>
              <a:r>
                <a:rPr lang="ja-JP" altLang="en-US" b="1" dirty="0"/>
                <a:t>行動）</a:t>
              </a:r>
              <a:endParaRPr lang="ja-JP" altLang="en-US" dirty="0"/>
            </a:p>
          </p:txBody>
        </p:sp>
        <p:grpSp>
          <p:nvGrpSpPr>
            <p:cNvPr id="72" name="グループ化 71"/>
            <p:cNvGrpSpPr/>
            <p:nvPr/>
          </p:nvGrpSpPr>
          <p:grpSpPr>
            <a:xfrm>
              <a:off x="3650135" y="2101930"/>
              <a:ext cx="1865430" cy="2695222"/>
              <a:chOff x="4658247" y="2029490"/>
              <a:chExt cx="2382985" cy="2695222"/>
            </a:xfrm>
          </p:grpSpPr>
          <p:cxnSp>
            <p:nvCxnSpPr>
              <p:cNvPr id="47" name="直線矢印コネクタ 46"/>
              <p:cNvCxnSpPr/>
              <p:nvPr/>
            </p:nvCxnSpPr>
            <p:spPr>
              <a:xfrm>
                <a:off x="5924579" y="2708920"/>
                <a:ext cx="1116653"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5369012" y="3429000"/>
                <a:ext cx="1672220"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5000716" y="4077072"/>
                <a:ext cx="2040516"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658247" y="4724712"/>
                <a:ext cx="2382985"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6312768" y="2029490"/>
                <a:ext cx="728464"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2515509" y="5219908"/>
              <a:ext cx="646331" cy="369332"/>
            </a:xfrm>
            <a:prstGeom prst="rect">
              <a:avLst/>
            </a:prstGeom>
            <a:noFill/>
          </p:spPr>
          <p:txBody>
            <a:bodyPr wrap="none" rtlCol="0">
              <a:spAutoFit/>
            </a:bodyPr>
            <a:lstStyle/>
            <a:p>
              <a:r>
                <a:rPr kumimoji="1" lang="ja-JP" altLang="en-US" dirty="0" smtClean="0">
                  <a:solidFill>
                    <a:srgbClr val="C00000"/>
                  </a:solidFill>
                </a:rPr>
                <a:t>購入</a:t>
              </a:r>
              <a:endParaRPr kumimoji="1" lang="ja-JP" altLang="en-US" dirty="0">
                <a:solidFill>
                  <a:srgbClr val="C00000"/>
                </a:solidFill>
              </a:endParaRPr>
            </a:p>
          </p:txBody>
        </p:sp>
      </p:grpSp>
      <p:sp>
        <p:nvSpPr>
          <p:cNvPr id="3" name="テキスト ボックス 2"/>
          <p:cNvSpPr txBox="1"/>
          <p:nvPr/>
        </p:nvSpPr>
        <p:spPr>
          <a:xfrm>
            <a:off x="5258726" y="1917264"/>
            <a:ext cx="646331" cy="369332"/>
          </a:xfrm>
          <a:prstGeom prst="rect">
            <a:avLst/>
          </a:prstGeom>
          <a:noFill/>
        </p:spPr>
        <p:txBody>
          <a:bodyPr wrap="none" rtlCol="0">
            <a:spAutoFit/>
          </a:bodyPr>
          <a:lstStyle/>
          <a:p>
            <a:r>
              <a:rPr kumimoji="1" lang="ja-JP" altLang="en-US" dirty="0" smtClean="0"/>
              <a:t>知る</a:t>
            </a:r>
            <a:endParaRPr kumimoji="1" lang="ja-JP" altLang="en-US" dirty="0"/>
          </a:p>
        </p:txBody>
      </p:sp>
      <p:sp>
        <p:nvSpPr>
          <p:cNvPr id="55" name="テキスト ボックス 54"/>
          <p:cNvSpPr txBox="1"/>
          <p:nvPr/>
        </p:nvSpPr>
        <p:spPr>
          <a:xfrm>
            <a:off x="5271302" y="2586017"/>
            <a:ext cx="1338828" cy="369332"/>
          </a:xfrm>
          <a:prstGeom prst="rect">
            <a:avLst/>
          </a:prstGeom>
          <a:noFill/>
        </p:spPr>
        <p:txBody>
          <a:bodyPr wrap="none" rtlCol="0">
            <a:spAutoFit/>
          </a:bodyPr>
          <a:lstStyle/>
          <a:p>
            <a:r>
              <a:rPr kumimoji="1" lang="ja-JP" altLang="en-US" dirty="0" smtClean="0"/>
              <a:t>興味を持つ</a:t>
            </a:r>
            <a:endParaRPr kumimoji="1" lang="ja-JP" altLang="en-US" dirty="0"/>
          </a:p>
        </p:txBody>
      </p:sp>
      <p:sp>
        <p:nvSpPr>
          <p:cNvPr id="56" name="テキスト ボックス 55"/>
          <p:cNvSpPr txBox="1"/>
          <p:nvPr/>
        </p:nvSpPr>
        <p:spPr>
          <a:xfrm>
            <a:off x="5276964" y="3316774"/>
            <a:ext cx="1338828" cy="369332"/>
          </a:xfrm>
          <a:prstGeom prst="rect">
            <a:avLst/>
          </a:prstGeom>
          <a:noFill/>
        </p:spPr>
        <p:txBody>
          <a:bodyPr wrap="none" rtlCol="0">
            <a:spAutoFit/>
          </a:bodyPr>
          <a:lstStyle/>
          <a:p>
            <a:r>
              <a:rPr kumimoji="1" lang="ja-JP" altLang="en-US" dirty="0" smtClean="0"/>
              <a:t>欲しくなる</a:t>
            </a:r>
            <a:endParaRPr kumimoji="1" lang="ja-JP" altLang="en-US" dirty="0"/>
          </a:p>
        </p:txBody>
      </p:sp>
      <p:sp>
        <p:nvSpPr>
          <p:cNvPr id="57" name="テキスト ボックス 56"/>
          <p:cNvSpPr txBox="1"/>
          <p:nvPr/>
        </p:nvSpPr>
        <p:spPr>
          <a:xfrm>
            <a:off x="5281174" y="3958176"/>
            <a:ext cx="1800493" cy="369332"/>
          </a:xfrm>
          <a:prstGeom prst="rect">
            <a:avLst/>
          </a:prstGeom>
          <a:noFill/>
        </p:spPr>
        <p:txBody>
          <a:bodyPr wrap="none" rtlCol="0">
            <a:spAutoFit/>
          </a:bodyPr>
          <a:lstStyle/>
          <a:p>
            <a:r>
              <a:rPr kumimoji="1" lang="ja-JP" altLang="en-US" dirty="0" smtClean="0"/>
              <a:t>検討、心に残る</a:t>
            </a:r>
            <a:endParaRPr kumimoji="1" lang="ja-JP" altLang="en-US" dirty="0"/>
          </a:p>
        </p:txBody>
      </p:sp>
      <p:sp>
        <p:nvSpPr>
          <p:cNvPr id="59" name="テキスト ボックス 58"/>
          <p:cNvSpPr txBox="1"/>
          <p:nvPr/>
        </p:nvSpPr>
        <p:spPr>
          <a:xfrm>
            <a:off x="5281174" y="4651744"/>
            <a:ext cx="1569660" cy="369332"/>
          </a:xfrm>
          <a:prstGeom prst="rect">
            <a:avLst/>
          </a:prstGeom>
          <a:noFill/>
        </p:spPr>
        <p:txBody>
          <a:bodyPr wrap="none" rtlCol="0">
            <a:spAutoFit/>
          </a:bodyPr>
          <a:lstStyle/>
          <a:p>
            <a:r>
              <a:rPr kumimoji="1" lang="ja-JP" altLang="en-US" dirty="0" smtClean="0"/>
              <a:t>購入を決める</a:t>
            </a:r>
            <a:endParaRPr kumimoji="1" lang="ja-JP" altLang="en-US" dirty="0"/>
          </a:p>
        </p:txBody>
      </p:sp>
      <p:sp>
        <p:nvSpPr>
          <p:cNvPr id="60" name="角丸四角形吹き出し 59"/>
          <p:cNvSpPr/>
          <p:nvPr/>
        </p:nvSpPr>
        <p:spPr>
          <a:xfrm>
            <a:off x="7247399" y="3769166"/>
            <a:ext cx="1615915" cy="595938"/>
          </a:xfrm>
          <a:prstGeom prst="wedgeRoundRectCallout">
            <a:avLst>
              <a:gd name="adj1" fmla="val -64514"/>
              <a:gd name="adj2" fmla="val 11251"/>
              <a:gd name="adj3" fmla="val 16667"/>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rPr>
              <a:t>覚えておこう。</a:t>
            </a:r>
            <a:endParaRPr lang="en-US" altLang="ja-JP" sz="1050" dirty="0">
              <a:solidFill>
                <a:schemeClr val="tx1"/>
              </a:solidFill>
            </a:endParaRPr>
          </a:p>
          <a:p>
            <a:pPr algn="ctr"/>
            <a:r>
              <a:rPr lang="ja-JP" altLang="en-US" sz="1050" dirty="0" smtClean="0">
                <a:solidFill>
                  <a:schemeClr val="tx1"/>
                </a:solidFill>
              </a:rPr>
              <a:t>検討しよう。</a:t>
            </a:r>
            <a:endParaRPr lang="en-US" altLang="ja-JP" sz="1050" dirty="0" smtClean="0">
              <a:solidFill>
                <a:schemeClr val="tx1"/>
              </a:solidFill>
            </a:endParaRPr>
          </a:p>
        </p:txBody>
      </p:sp>
      <p:sp>
        <p:nvSpPr>
          <p:cNvPr id="61" name="角丸四角形吹き出し 60"/>
          <p:cNvSpPr/>
          <p:nvPr/>
        </p:nvSpPr>
        <p:spPr>
          <a:xfrm>
            <a:off x="7247399" y="4561254"/>
            <a:ext cx="1615915" cy="595938"/>
          </a:xfrm>
          <a:prstGeom prst="wedgeRoundRectCallout">
            <a:avLst>
              <a:gd name="adj1" fmla="val -68981"/>
              <a:gd name="adj2" fmla="val 7213"/>
              <a:gd name="adj3" fmla="val 16667"/>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rPr>
              <a:t>買うことにしよう。</a:t>
            </a:r>
            <a:endParaRPr lang="en-US" altLang="ja-JP" sz="1050" dirty="0" smtClean="0">
              <a:solidFill>
                <a:schemeClr val="tx1"/>
              </a:solidFill>
            </a:endParaRPr>
          </a:p>
        </p:txBody>
      </p:sp>
    </p:spTree>
    <p:extLst>
      <p:ext uri="{BB962C8B-B14F-4D97-AF65-F5344CB8AC3E}">
        <p14:creationId xmlns:p14="http://schemas.microsoft.com/office/powerpoint/2010/main" val="3736526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TotalTime>
  <Words>593</Words>
  <Application>Microsoft Office PowerPoint</Application>
  <PresentationFormat>A4 210 x 297 mm</PresentationFormat>
  <Paragraphs>98</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dc:creator>
  <cp:lastModifiedBy>A.K</cp:lastModifiedBy>
  <cp:revision>70</cp:revision>
  <dcterms:created xsi:type="dcterms:W3CDTF">2015-06-28T03:38:20Z</dcterms:created>
  <dcterms:modified xsi:type="dcterms:W3CDTF">2015-07-10T18:17:26Z</dcterms:modified>
</cp:coreProperties>
</file>